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Lst>
  <p:notesMasterIdLst>
    <p:notesMasterId r:id="rId68"/>
  </p:notesMasterIdLst>
  <p:handoutMasterIdLst>
    <p:handoutMasterId r:id="rId69"/>
  </p:handoutMasterIdLst>
  <p:sldIdLst>
    <p:sldId id="257" r:id="rId4"/>
    <p:sldId id="286" r:id="rId5"/>
    <p:sldId id="366" r:id="rId6"/>
    <p:sldId id="369" r:id="rId7"/>
    <p:sldId id="368" r:id="rId8"/>
    <p:sldId id="261" r:id="rId9"/>
    <p:sldId id="264" r:id="rId10"/>
    <p:sldId id="287" r:id="rId11"/>
    <p:sldId id="272" r:id="rId12"/>
    <p:sldId id="275" r:id="rId13"/>
    <p:sldId id="276" r:id="rId14"/>
    <p:sldId id="284" r:id="rId15"/>
    <p:sldId id="370" r:id="rId16"/>
    <p:sldId id="278" r:id="rId17"/>
    <p:sldId id="280" r:id="rId18"/>
    <p:sldId id="281" r:id="rId19"/>
    <p:sldId id="282" r:id="rId20"/>
    <p:sldId id="283" r:id="rId21"/>
    <p:sldId id="289" r:id="rId22"/>
    <p:sldId id="288" r:id="rId23"/>
    <p:sldId id="314" r:id="rId24"/>
    <p:sldId id="315" r:id="rId25"/>
    <p:sldId id="334" r:id="rId26"/>
    <p:sldId id="327" r:id="rId27"/>
    <p:sldId id="360" r:id="rId28"/>
    <p:sldId id="316" r:id="rId29"/>
    <p:sldId id="332" r:id="rId30"/>
    <p:sldId id="362" r:id="rId31"/>
    <p:sldId id="363" r:id="rId32"/>
    <p:sldId id="317" r:id="rId33"/>
    <p:sldId id="330" r:id="rId34"/>
    <p:sldId id="364" r:id="rId35"/>
    <p:sldId id="365" r:id="rId36"/>
    <p:sldId id="313" r:id="rId37"/>
    <p:sldId id="335" r:id="rId38"/>
    <p:sldId id="336" r:id="rId39"/>
    <p:sldId id="337" r:id="rId40"/>
    <p:sldId id="338" r:id="rId41"/>
    <p:sldId id="339" r:id="rId42"/>
    <p:sldId id="318" r:id="rId43"/>
    <p:sldId id="340" r:id="rId44"/>
    <p:sldId id="341" r:id="rId45"/>
    <p:sldId id="342" r:id="rId46"/>
    <p:sldId id="343" r:id="rId47"/>
    <p:sldId id="312" r:id="rId48"/>
    <p:sldId id="321" r:id="rId49"/>
    <p:sldId id="344" r:id="rId50"/>
    <p:sldId id="345" r:id="rId51"/>
    <p:sldId id="320" r:id="rId52"/>
    <p:sldId id="349" r:id="rId53"/>
    <p:sldId id="322" r:id="rId54"/>
    <p:sldId id="350" r:id="rId55"/>
    <p:sldId id="351" r:id="rId56"/>
    <p:sldId id="352" r:id="rId57"/>
    <p:sldId id="353" r:id="rId58"/>
    <p:sldId id="311" r:id="rId59"/>
    <p:sldId id="323" r:id="rId60"/>
    <p:sldId id="354" r:id="rId61"/>
    <p:sldId id="355" r:id="rId62"/>
    <p:sldId id="324" r:id="rId63"/>
    <p:sldId id="356" r:id="rId64"/>
    <p:sldId id="357" r:id="rId65"/>
    <p:sldId id="358" r:id="rId66"/>
    <p:sldId id="359" r:id="rId67"/>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2A2B"/>
    <a:srgbClr val="37A537"/>
    <a:srgbClr val="C4AFD4"/>
    <a:srgbClr val="99DF8B"/>
    <a:srgbClr val="5195C4"/>
    <a:srgbClr val="D41E1F"/>
    <a:srgbClr val="D62526"/>
    <a:srgbClr val="FF8214"/>
    <a:srgbClr val="2279B4"/>
    <a:srgbClr val="BAB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74" autoAdjust="0"/>
    <p:restoredTop sz="27491" autoAdjust="0"/>
  </p:normalViewPr>
  <p:slideViewPr>
    <p:cSldViewPr snapToGrid="0">
      <p:cViewPr>
        <p:scale>
          <a:sx n="40" d="100"/>
          <a:sy n="40" d="100"/>
        </p:scale>
        <p:origin x="2058" y="-516"/>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2382"/>
    </p:cViewPr>
  </p:outlineViewPr>
  <p:notesTextViewPr>
    <p:cViewPr>
      <p:scale>
        <a:sx n="125" d="100"/>
        <a:sy n="125" d="100"/>
      </p:scale>
      <p:origin x="0" y="-1092"/>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14-01-2017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14-01-2017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pam_filter"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Computer_vision" TargetMode="External"/><Relationship Id="rId5" Type="http://schemas.openxmlformats.org/officeDocument/2006/relationships/hyperlink" Target="https://en.wikipedia.org/wiki/Learning_to_rank" TargetMode="External"/><Relationship Id="rId4" Type="http://schemas.openxmlformats.org/officeDocument/2006/relationships/hyperlink" Target="https://en.wikipedia.org/wiki/Optical_character_recogniti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Abarcaremos las tecnologías y componentes de BI(Inteligencia de Negocios) y sus aplicaciones fuera del contexto académico, por lo cual expondremos un caso práctico empleado a datos obtenidos de la Administración Nacional de Electricidad - ANDE y nuestro objetivo es obtener información de calidad a partir de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breve introducción de lo que es Inteligencia de Negocios y sus beneficios potenciales, componentes y tecnologías.</a:t>
            </a:r>
            <a:br>
              <a:rPr lang="es-PY" sz="1000" baseline="0" dirty="0"/>
            </a:br>
            <a:endParaRPr lang="es-PY" sz="1000" baseline="0" dirty="0"/>
          </a:p>
          <a:p>
            <a:pPr rtl="0"/>
            <a:r>
              <a:rPr lang="es-ES" sz="1000" kern="1200" baseline="0" dirty="0">
                <a:solidFill>
                  <a:schemeClr val="tx1"/>
                </a:solidFill>
                <a:latin typeface="+mn-lt"/>
                <a:ea typeface="+mn-ea"/>
                <a:cs typeface="+mn-cs"/>
              </a:rPr>
              <a:t>Aplicaremos el conocimiento adquirido sobre DATA DISCOVERY y ANALISIS DE DATOS utilizando la herramienta TABLEAU y mencionaremos las ventajas que nos llevó a la </a:t>
            </a:r>
            <a:r>
              <a:rPr lang="es-ES" sz="1000" kern="1200" baseline="0" dirty="0" err="1">
                <a:solidFill>
                  <a:schemeClr val="tx1"/>
                </a:solidFill>
                <a:latin typeface="+mn-lt"/>
                <a:ea typeface="+mn-ea"/>
                <a:cs typeface="+mn-cs"/>
              </a:rPr>
              <a:t>selecci</a:t>
            </a:r>
            <a:r>
              <a:rPr lang="es-PY" sz="1000" kern="1200" baseline="0" dirty="0" err="1">
                <a:solidFill>
                  <a:schemeClr val="tx1"/>
                </a:solidFill>
                <a:latin typeface="+mn-lt"/>
                <a:ea typeface="+mn-ea"/>
                <a:cs typeface="+mn-cs"/>
              </a:rPr>
              <a:t>ón</a:t>
            </a:r>
            <a:r>
              <a:rPr lang="es-PY" sz="1000" kern="1200" baseline="0" dirty="0">
                <a:solidFill>
                  <a:schemeClr val="tx1"/>
                </a:solidFill>
                <a:latin typeface="+mn-lt"/>
                <a:ea typeface="+mn-ea"/>
                <a:cs typeface="+mn-cs"/>
              </a:rPr>
              <a:t> de TABLEAU </a:t>
            </a:r>
            <a:r>
              <a:rPr lang="es-ES" sz="1000" kern="1200" baseline="0" dirty="0">
                <a:solidFill>
                  <a:schemeClr val="tx1"/>
                </a:solidFill>
                <a:latin typeface="+mn-lt"/>
                <a:ea typeface="+mn-ea"/>
                <a:cs typeface="+mn-cs"/>
              </a:rPr>
              <a:t>como herramienta de análisis, basándonos en el cuadrante mágico de </a:t>
            </a:r>
            <a:r>
              <a:rPr lang="es-ES" sz="1000" kern="1200" baseline="0" dirty="0" err="1">
                <a:solidFill>
                  <a:schemeClr val="tx1"/>
                </a:solidFill>
                <a:latin typeface="+mn-lt"/>
                <a:ea typeface="+mn-ea"/>
                <a:cs typeface="+mn-cs"/>
              </a:rPr>
              <a:t>Gartner</a:t>
            </a:r>
            <a:r>
              <a:rPr lang="en-US" sz="1000" kern="1200" baseline="0" dirty="0">
                <a:solidFill>
                  <a:schemeClr val="tx1"/>
                </a:solidFill>
                <a:latin typeface="+mn-lt"/>
                <a:ea typeface="+mn-ea"/>
                <a:cs typeface="+mn-cs"/>
              </a:rPr>
              <a:t>(</a:t>
            </a:r>
            <a:r>
              <a:rPr lang="es-ES" sz="1000" kern="1200" baseline="0" dirty="0">
                <a:solidFill>
                  <a:schemeClr val="tx1"/>
                </a:solidFill>
                <a:latin typeface="+mn-lt"/>
                <a:ea typeface="+mn-ea"/>
                <a:cs typeface="+mn-cs"/>
              </a:rPr>
              <a:t>GARTNER es una de las consultoras líderes en el área)</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paneles indicadores que se realizaron con el cruzamiento de los datos de la DGEEC y la ANDE. </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a:t>
            </a:fld>
            <a:endParaRPr lang="es-PY"/>
          </a:p>
        </p:txBody>
      </p:sp>
    </p:spTree>
    <p:extLst>
      <p:ext uri="{BB962C8B-B14F-4D97-AF65-F5344CB8AC3E}">
        <p14:creationId xmlns:p14="http://schemas.microsoft.com/office/powerpoint/2010/main" val="489958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Minería de datos se puede definir como el proceso que, a partir de los datos aparentemente no estructurados trata de extraer el conocimiento y / o patrones interesantes desconocidos.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Estadísticas: proporciona</a:t>
            </a:r>
            <a:r>
              <a:rPr lang="es-ES" sz="1200" b="0" i="0" kern="1200" baseline="0" dirty="0">
                <a:solidFill>
                  <a:schemeClr val="tx1"/>
                </a:solidFill>
                <a:effectLst/>
                <a:latin typeface="+mn-lt"/>
                <a:ea typeface="+mn-ea"/>
                <a:cs typeface="+mn-cs"/>
              </a:rPr>
              <a:t> teorías para estimar probabilidades y predicciones usando datos históricos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Inteligencia artificial:</a:t>
            </a:r>
            <a:r>
              <a:rPr lang="es-ES" sz="1200" b="0" i="0" kern="1200" baseline="0" dirty="0">
                <a:solidFill>
                  <a:schemeClr val="tx1"/>
                </a:solidFill>
                <a:effectLst/>
                <a:latin typeface="+mn-lt"/>
                <a:ea typeface="+mn-ea"/>
                <a:cs typeface="+mn-cs"/>
              </a:rPr>
              <a:t> es extraer datos automáticamente sin la interacción humana, luego aplicar algoritmos de 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sobre estos datos y luego con los resultados decidir que acciones tomar y a medida que acumulan mayor cantidad de datos o sea más experiencias estas acciones van mejorando o cambiando ya que al aplicar de nuevo estos algoritmos los resultados serán optimizados.</a:t>
            </a:r>
          </a:p>
          <a:p>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Explora el estudio,</a:t>
            </a:r>
            <a:r>
              <a:rPr lang="es-ES" sz="1200" b="0" i="0" kern="1200" baseline="0" dirty="0">
                <a:solidFill>
                  <a:schemeClr val="tx1"/>
                </a:solidFill>
                <a:effectLst/>
                <a:latin typeface="+mn-lt"/>
                <a:ea typeface="+mn-ea"/>
                <a:cs typeface="+mn-cs"/>
              </a:rPr>
              <a:t> diseño </a:t>
            </a:r>
            <a:r>
              <a:rPr lang="es-ES" sz="1200" b="0" i="0" kern="1200" dirty="0">
                <a:solidFill>
                  <a:schemeClr val="tx1"/>
                </a:solidFill>
                <a:effectLst/>
                <a:latin typeface="+mn-lt"/>
                <a:ea typeface="+mn-ea"/>
                <a:cs typeface="+mn-cs"/>
              </a:rPr>
              <a:t>y construcción de algoritmos que hacen</a:t>
            </a:r>
            <a:r>
              <a:rPr lang="es-ES" sz="1200" b="0" i="0" kern="1200" baseline="0" dirty="0">
                <a:solidFill>
                  <a:schemeClr val="tx1"/>
                </a:solidFill>
                <a:effectLst/>
                <a:latin typeface="+mn-lt"/>
                <a:ea typeface="+mn-ea"/>
                <a:cs typeface="+mn-cs"/>
              </a:rPr>
              <a:t> posible el </a:t>
            </a:r>
            <a:r>
              <a:rPr lang="es-ES" sz="1200" b="0" i="0" kern="1200" dirty="0">
                <a:solidFill>
                  <a:schemeClr val="tx1"/>
                </a:solidFill>
                <a:effectLst/>
                <a:latin typeface="+mn-lt"/>
                <a:ea typeface="+mn-ea"/>
                <a:cs typeface="+mn-cs"/>
              </a:rPr>
              <a:t>aprendizaje y hacer predicciones sobre los datos ya sea aplicados en IA sin interacción humana o ejecutados por un ser humano. </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Permite a los ordenadores encontrar ideas ocultas sin ser programada de manera explícita dónde buscar.</a:t>
            </a:r>
          </a:p>
          <a:p>
            <a:r>
              <a:rPr lang="en-US" sz="1200" b="0" i="0" kern="1200" dirty="0">
                <a:solidFill>
                  <a:schemeClr val="tx1"/>
                </a:solidFill>
                <a:effectLst/>
                <a:latin typeface="+mn-lt"/>
                <a:ea typeface="+mn-ea"/>
                <a:cs typeface="+mn-cs"/>
              </a:rPr>
              <a:t>Example applications include </a:t>
            </a:r>
            <a:r>
              <a:rPr lang="en-US" sz="1200" b="0" i="0" u="none" strike="noStrike" kern="1200" dirty="0">
                <a:solidFill>
                  <a:schemeClr val="tx1"/>
                </a:solidFill>
                <a:effectLst/>
                <a:latin typeface="+mn-lt"/>
                <a:ea typeface="+mn-ea"/>
                <a:cs typeface="+mn-cs"/>
                <a:hlinkClick r:id="rId3" tooltip="Spam filter"/>
              </a:rPr>
              <a:t>spam filtering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tical character recognition"/>
              </a:rPr>
              <a:t>optical character recognition</a:t>
            </a:r>
            <a:r>
              <a:rPr lang="en-US" sz="1200" b="0" i="0" kern="1200" dirty="0">
                <a:solidFill>
                  <a:schemeClr val="tx1"/>
                </a:solidFill>
                <a:effectLst/>
                <a:latin typeface="+mn-lt"/>
                <a:ea typeface="+mn-ea"/>
                <a:cs typeface="+mn-cs"/>
              </a:rPr>
              <a:t> (OCR), </a:t>
            </a:r>
            <a:r>
              <a:rPr lang="en-US" sz="1200" b="0" i="0" u="none" strike="noStrike" kern="1200" dirty="0">
                <a:solidFill>
                  <a:schemeClr val="tx1"/>
                </a:solidFill>
                <a:effectLst/>
                <a:latin typeface="+mn-lt"/>
                <a:ea typeface="+mn-ea"/>
                <a:cs typeface="+mn-cs"/>
                <a:hlinkClick r:id="rId5" tooltip="Learning to rank"/>
              </a:rPr>
              <a:t>search engines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Computer vision"/>
              </a:rPr>
              <a:t>computer vision</a:t>
            </a:r>
            <a:r>
              <a:rPr lang="en-US" sz="1200" b="0" i="0" kern="1200" dirty="0">
                <a:solidFill>
                  <a:schemeClr val="tx1"/>
                </a:solidFill>
                <a:effectLst/>
                <a:latin typeface="+mn-lt"/>
                <a:ea typeface="+mn-ea"/>
                <a:cs typeface="+mn-cs"/>
              </a:rPr>
              <a:t>. </a:t>
            </a:r>
            <a:endParaRPr lang="es-ES" sz="1200" b="0" i="0" kern="1200" baseline="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78531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más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rápidas(drill up, drill </a:t>
            </a:r>
            <a:r>
              <a:rPr lang="es-PY" sz="1200" b="0" i="0" kern="1200" baseline="0" dirty="0" err="1">
                <a:solidFill>
                  <a:schemeClr val="tx1"/>
                </a:solidFill>
                <a:effectLst/>
                <a:latin typeface="+mn-lt"/>
                <a:ea typeface="+mn-ea"/>
                <a:cs typeface="+mn-cs"/>
              </a:rPr>
              <a:t>down</a:t>
            </a:r>
            <a:r>
              <a:rPr lang="es-PY" sz="1200" b="0" i="0" kern="1200" baseline="0" dirty="0">
                <a:solidFill>
                  <a:schemeClr val="tx1"/>
                </a:solidFill>
                <a:effectLst/>
                <a:latin typeface="+mn-lt"/>
                <a:ea typeface="+mn-ea"/>
                <a:cs typeface="+mn-cs"/>
              </a:rPr>
              <a:t>) a las preguntas de negocio.</a:t>
            </a:r>
            <a:r>
              <a:rPr lang="es-ES" sz="1200" dirty="0"/>
              <a:t>.</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un entorno de BI bien implementado el departamento de TI </a:t>
            </a:r>
            <a:r>
              <a:rPr lang="es-PY" sz="1200" b="0" i="0" kern="1200" dirty="0" err="1">
                <a:solidFill>
                  <a:schemeClr val="tx1"/>
                </a:solidFill>
                <a:effectLst/>
                <a:latin typeface="+mn-lt"/>
                <a:ea typeface="+mn-ea"/>
                <a:cs typeface="+mn-cs"/>
              </a:rPr>
              <a:t>disponibiliza</a:t>
            </a:r>
            <a:r>
              <a:rPr lang="es-PY" sz="1200" b="0" i="0" kern="1200" baseline="0" dirty="0">
                <a:solidFill>
                  <a:schemeClr val="tx1"/>
                </a:solidFill>
                <a:effectLst/>
                <a:latin typeface="+mn-lt"/>
                <a:ea typeface="+mn-ea"/>
                <a:cs typeface="+mn-cs"/>
              </a:rPr>
              <a:t> todos los conjuntos de datos de forma que es muy sencillo agarrar estos datos y mezclarlos en un nuevo conjunto que podría darnos un panorama diferente a la que teníamos previamente y nos ayudará a descubrir nuevas oportunidades</a:t>
            </a: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Filtros: solo estirar un campo y ya se transforma en filtro, esto es la diferencia entre un informe tradicionales.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2250869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sobre un nicho especifico.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 Cuadrante Mágico proporciona un posicionamiento gráfico competitivo de cuatro tipos de proveedores de tecnología, en mercados donde el crecimiento es alto</a:t>
            </a: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Capacidad para ejecutar</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Integridad de la </a:t>
            </a:r>
            <a:r>
              <a:rPr lang="es-PY" sz="1200" b="0" i="0" kern="1200" dirty="0" err="1">
                <a:solidFill>
                  <a:schemeClr val="tx1"/>
                </a:solidFill>
                <a:effectLst/>
                <a:latin typeface="+mn-lt"/>
                <a:ea typeface="+mn-ea"/>
                <a:cs typeface="+mn-cs"/>
              </a:rPr>
              <a:t>vision</a:t>
            </a: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líderes (</a:t>
            </a:r>
            <a:r>
              <a:rPr lang="es-ES" b="0" i="0" dirty="0" err="1">
                <a:solidFill>
                  <a:srgbClr val="333333"/>
                </a:solidFill>
                <a:effectLst/>
                <a:latin typeface="Georgia" panose="02040502050405020303" pitchFamily="18" charset="0"/>
              </a:rPr>
              <a:t>leaders</a:t>
            </a:r>
            <a:r>
              <a:rPr lang="es-ES" b="0" i="0" dirty="0">
                <a:solidFill>
                  <a:srgbClr val="333333"/>
                </a:solidFill>
                <a:effectLst/>
                <a:latin typeface="Georgia" panose="02040502050405020303" pitchFamily="18" charset="0"/>
              </a:rPr>
              <a:t>): aquellos que tienen la mayor puntuación resultante al combinar su habilidad para ejecutar (lo bien que un vendedor vende y ofrece soporte a sus productos y servicios a nivel global) y el alcance de visión, que se refiere a su potencial.</a:t>
            </a:r>
          </a:p>
          <a:p>
            <a:pPr algn="l">
              <a:buFont typeface="Arial" panose="020B0604020202020204" pitchFamily="34" charset="0"/>
              <a:buChar char="•"/>
            </a:pPr>
            <a:r>
              <a:rPr lang="es-ES" b="0" i="0" dirty="0">
                <a:solidFill>
                  <a:srgbClr val="333333"/>
                </a:solidFill>
                <a:effectLst/>
                <a:latin typeface="Georgia" panose="02040502050405020303" pitchFamily="18" charset="0"/>
              </a:rPr>
              <a:t>aspirantes (</a:t>
            </a:r>
            <a:r>
              <a:rPr lang="es-ES" b="0" i="0" dirty="0" err="1">
                <a:solidFill>
                  <a:srgbClr val="333333"/>
                </a:solidFill>
                <a:effectLst/>
                <a:latin typeface="Georgia" panose="02040502050405020303" pitchFamily="18" charset="0"/>
              </a:rPr>
              <a:t>challengers</a:t>
            </a:r>
            <a:r>
              <a:rPr lang="es-ES" b="0" i="0" dirty="0">
                <a:solidFill>
                  <a:srgbClr val="333333"/>
                </a:solidFill>
                <a:effectLst/>
                <a:latin typeface="Georgia" panose="02040502050405020303" pitchFamily="18" charset="0"/>
              </a:rPr>
              <a:t>): </a:t>
            </a:r>
            <a:r>
              <a:rPr lang="es-ES" b="0" i="0" dirty="0" err="1">
                <a:solidFill>
                  <a:srgbClr val="333333"/>
                </a:solidFill>
                <a:effectLst/>
                <a:latin typeface="Georgia" panose="02040502050405020303" pitchFamily="18" charset="0"/>
              </a:rPr>
              <a:t>caracteriados</a:t>
            </a:r>
            <a:r>
              <a:rPr lang="es-ES" b="0" i="0" dirty="0">
                <a:solidFill>
                  <a:srgbClr val="333333"/>
                </a:solidFill>
                <a:effectLst/>
                <a:latin typeface="Georgia" panose="02040502050405020303" pitchFamily="18" charset="0"/>
              </a:rPr>
              <a:t> por ofrecer buenas funcionalidades y un número considerable de instalaciones del producto, pero sin la visión de los líderes.</a:t>
            </a:r>
          </a:p>
          <a:p>
            <a:pPr algn="l">
              <a:buFont typeface="Arial" panose="020B0604020202020204" pitchFamily="34" charset="0"/>
              <a:buChar char="•"/>
            </a:pPr>
            <a:r>
              <a:rPr lang="es-ES" b="0" i="0" dirty="0">
                <a:solidFill>
                  <a:srgbClr val="333333"/>
                </a:solidFill>
                <a:effectLst/>
                <a:latin typeface="Georgia" panose="02040502050405020303" pitchFamily="18" charset="0"/>
              </a:rPr>
              <a:t>visionarios (</a:t>
            </a:r>
            <a:r>
              <a:rPr lang="es-ES" b="0" i="0" dirty="0" err="1">
                <a:solidFill>
                  <a:srgbClr val="333333"/>
                </a:solidFill>
                <a:effectLst/>
                <a:latin typeface="Georgia" panose="02040502050405020303" pitchFamily="18" charset="0"/>
              </a:rPr>
              <a:t>visionaries</a:t>
            </a:r>
            <a:r>
              <a:rPr lang="es-ES" b="0" i="0" dirty="0">
                <a:solidFill>
                  <a:srgbClr val="333333"/>
                </a:solidFill>
                <a:effectLst/>
                <a:latin typeface="Georgia" panose="02040502050405020303" pitchFamily="18" charset="0"/>
              </a:rPr>
              <a:t>): estos pueden tener todas las capacidades que ha de ofrecer un ECM de forma nativa, o mediante alianzas con otros socios, lo cual significa un fuerte impulso a la integración de programas y plataformas así como una habilidad para anticiparse a las necesidades del mercado que ellos no puedan cubrir.</a:t>
            </a:r>
          </a:p>
          <a:p>
            <a:pPr algn="l">
              <a:buFont typeface="Arial" panose="020B0604020202020204" pitchFamily="34" charset="0"/>
              <a:buChar char="•"/>
            </a:pPr>
            <a:r>
              <a:rPr lang="es-ES" b="0" i="0" dirty="0">
                <a:solidFill>
                  <a:srgbClr val="333333"/>
                </a:solidFill>
                <a:effectLst/>
                <a:latin typeface="Georgia" panose="02040502050405020303" pitchFamily="18" charset="0"/>
              </a:rPr>
              <a:t>nichos específicos (niche </a:t>
            </a:r>
            <a:r>
              <a:rPr lang="es-ES" b="0" i="0" dirty="0" err="1">
                <a:solidFill>
                  <a:srgbClr val="333333"/>
                </a:solidFill>
                <a:effectLst/>
                <a:latin typeface="Georgia" panose="02040502050405020303" pitchFamily="18" charset="0"/>
              </a:rPr>
              <a:t>players</a:t>
            </a:r>
            <a:r>
              <a:rPr lang="es-ES" b="0" i="0" dirty="0">
                <a:solidFill>
                  <a:srgbClr val="333333"/>
                </a:solidFill>
                <a:effectLst/>
                <a:latin typeface="Georgia" panose="02040502050405020303" pitchFamily="18" charset="0"/>
              </a:rPr>
              <a:t>): enfocados a determinadas áreas de las tecnologías ECM, pero sin disponer de una suite completa.</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Los líderes ejecutan bien contra su visión actual y están bien posicionados para mañana. </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Los visionarios entienden dónde va el mercado o tienen una visión para cambiar las reglas del mercado, pero todavía no ejecutan bien. </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Los jugadores de nicho se enfocan con éxito en un segmento pequeño, o no se focalizan y no innovan o superan a otros. </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Los </a:t>
            </a:r>
            <a:r>
              <a:rPr lang="es-ES" b="0" i="0" dirty="0" err="1">
                <a:solidFill>
                  <a:srgbClr val="333333"/>
                </a:solidFill>
                <a:effectLst/>
                <a:latin typeface="Georgia" panose="02040502050405020303" pitchFamily="18" charset="0"/>
              </a:rPr>
              <a:t>Challengers</a:t>
            </a:r>
            <a:r>
              <a:rPr lang="es-ES" b="0" i="0" dirty="0">
                <a:solidFill>
                  <a:srgbClr val="333333"/>
                </a:solidFill>
                <a:effectLst/>
                <a:latin typeface="Georgia" panose="02040502050405020303" pitchFamily="18" charset="0"/>
              </a:rPr>
              <a:t> ejecutan bien hoy o pueden dominar un segmento grande, pero no demuestran una comprensión de la dirección del mercado.</a:t>
            </a:r>
            <a:endParaRPr lang="es-ES" b="0" i="0" dirty="0">
              <a:solidFill>
                <a:srgbClr val="333333"/>
              </a:solidFill>
              <a:effectLst/>
              <a:latin typeface="Georgia" panose="02040502050405020303" pitchFamily="18" charset="0"/>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tipo de tecnología.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Es calculado el porcentaje de crecimiento ocurrido por cada año (</a:t>
            </a:r>
            <a:r>
              <a:rPr lang="es-ES" sz="1200" b="0" i="0" kern="1200" dirty="0" err="1">
                <a:solidFill>
                  <a:schemeClr val="tx1"/>
                </a:solidFill>
                <a:effectLst/>
                <a:latin typeface="+mn-lt"/>
                <a:ea typeface="+mn-ea"/>
                <a:cs typeface="+mn-cs"/>
              </a:rPr>
              <a:t>Ej</a:t>
            </a:r>
            <a:r>
              <a:rPr lang="es-ES" sz="1200" b="0" i="0" kern="1200" dirty="0">
                <a:solidFill>
                  <a:schemeClr val="tx1"/>
                </a:solidFill>
                <a:effectLst/>
                <a:latin typeface="+mn-lt"/>
                <a:ea typeface="+mn-ea"/>
                <a:cs typeface="+mn-cs"/>
              </a:rPr>
              <a:t>: Si al cerrar el año 2014, la cantidad de clientes fue de 1.000.000 y en el año 2015 aumentó 100.000, esto quiere decir que en el año 2015, la tasa de crecimiento de los clientes fue del 10\%, es decir, hubo un crecimiento positivo y la cantidad de clientes ha aumentado). Suponiendo que en el año 2016 la ANDE cierra con un total de 1.000.000 de clientes, su crecimiento ser a 10\% menor al año anterior. La fórmula empleada (ver fórmula Tasa de variación abajo), donde n es el año actual y n-1 el año anterior, PIB indica la cantidad de clientes que posee la ANDE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3879877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3573762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3655956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22</a:t>
            </a:fld>
            <a:endParaRPr lang="es-PY"/>
          </a:p>
        </p:txBody>
      </p:sp>
    </p:spTree>
    <p:extLst>
      <p:ext uri="{BB962C8B-B14F-4D97-AF65-F5344CB8AC3E}">
        <p14:creationId xmlns:p14="http://schemas.microsoft.com/office/powerpoint/2010/main" val="1541808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23</a:t>
            </a:fld>
            <a:endParaRPr lang="es-PY"/>
          </a:p>
        </p:txBody>
      </p:sp>
    </p:spTree>
    <p:extLst>
      <p:ext uri="{BB962C8B-B14F-4D97-AF65-F5344CB8AC3E}">
        <p14:creationId xmlns:p14="http://schemas.microsoft.com/office/powerpoint/2010/main" val="337446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a:t>
            </a:fld>
            <a:endParaRPr lang="es-PY"/>
          </a:p>
        </p:txBody>
      </p:sp>
    </p:spTree>
    <p:extLst>
      <p:ext uri="{BB962C8B-B14F-4D97-AF65-F5344CB8AC3E}">
        <p14:creationId xmlns:p14="http://schemas.microsoft.com/office/powerpoint/2010/main" val="3030799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24</a:t>
            </a:fld>
            <a:endParaRPr lang="es-PY"/>
          </a:p>
        </p:txBody>
      </p:sp>
    </p:spTree>
    <p:extLst>
      <p:ext uri="{BB962C8B-B14F-4D97-AF65-F5344CB8AC3E}">
        <p14:creationId xmlns:p14="http://schemas.microsoft.com/office/powerpoint/2010/main" val="3858374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25</a:t>
            </a:fld>
            <a:endParaRPr lang="es-PY"/>
          </a:p>
        </p:txBody>
      </p:sp>
    </p:spTree>
    <p:extLst>
      <p:ext uri="{BB962C8B-B14F-4D97-AF65-F5344CB8AC3E}">
        <p14:creationId xmlns:p14="http://schemas.microsoft.com/office/powerpoint/2010/main" val="1140369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26</a:t>
            </a:fld>
            <a:endParaRPr lang="es-PY"/>
          </a:p>
        </p:txBody>
      </p:sp>
    </p:spTree>
    <p:extLst>
      <p:ext uri="{BB962C8B-B14F-4D97-AF65-F5344CB8AC3E}">
        <p14:creationId xmlns:p14="http://schemas.microsoft.com/office/powerpoint/2010/main" val="2199744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27</a:t>
            </a:fld>
            <a:endParaRPr lang="es-PY"/>
          </a:p>
        </p:txBody>
      </p:sp>
    </p:spTree>
    <p:extLst>
      <p:ext uri="{BB962C8B-B14F-4D97-AF65-F5344CB8AC3E}">
        <p14:creationId xmlns:p14="http://schemas.microsoft.com/office/powerpoint/2010/main" val="2958547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28</a:t>
            </a:fld>
            <a:endParaRPr lang="es-PY"/>
          </a:p>
        </p:txBody>
      </p:sp>
    </p:spTree>
    <p:extLst>
      <p:ext uri="{BB962C8B-B14F-4D97-AF65-F5344CB8AC3E}">
        <p14:creationId xmlns:p14="http://schemas.microsoft.com/office/powerpoint/2010/main" val="931906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29</a:t>
            </a:fld>
            <a:endParaRPr lang="es-PY"/>
          </a:p>
        </p:txBody>
      </p:sp>
    </p:spTree>
    <p:extLst>
      <p:ext uri="{BB962C8B-B14F-4D97-AF65-F5344CB8AC3E}">
        <p14:creationId xmlns:p14="http://schemas.microsoft.com/office/powerpoint/2010/main" val="456093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317098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387367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2516275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2081785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a:t>
            </a:fld>
            <a:endParaRPr lang="es-PY"/>
          </a:p>
        </p:txBody>
      </p:sp>
    </p:spTree>
    <p:extLst>
      <p:ext uri="{BB962C8B-B14F-4D97-AF65-F5344CB8AC3E}">
        <p14:creationId xmlns:p14="http://schemas.microsoft.com/office/powerpoint/2010/main" val="3498509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1212726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375667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2072472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324398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18916315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1803431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3819271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3405685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Known unknowns: Data mining, text mining, analytics, forecasting(</a:t>
            </a:r>
            <a:r>
              <a:rPr lang="en-US" sz="1200" b="0" i="0" kern="1200" dirty="0" err="1">
                <a:solidFill>
                  <a:schemeClr val="tx1"/>
                </a:solidFill>
                <a:effectLst/>
                <a:latin typeface="+mn-lt"/>
                <a:ea typeface="+mn-ea"/>
                <a:cs typeface="+mn-cs"/>
              </a:rPr>
              <a:t>pronostico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linea</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tiempo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sobre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eventos</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Unknowns Unknows: Machine learning, artificial intelligence, big data, prediction(el </a:t>
            </a:r>
            <a:r>
              <a:rPr lang="en-US" sz="1200" b="0" i="0" kern="1200" dirty="0" err="1">
                <a:solidFill>
                  <a:schemeClr val="tx1"/>
                </a:solidFill>
                <a:effectLst/>
                <a:latin typeface="+mn-lt"/>
                <a:ea typeface="+mn-ea"/>
                <a:cs typeface="+mn-cs"/>
              </a:rPr>
              <a:t>cliente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pagar</a:t>
            </a:r>
            <a:r>
              <a:rPr lang="es-PY" sz="1200" b="0" i="0" kern="1200" dirty="0">
                <a:solidFill>
                  <a:schemeClr val="tx1"/>
                </a:solidFill>
                <a:effectLst/>
                <a:latin typeface="+mn-lt"/>
                <a:ea typeface="+mn-ea"/>
                <a:cs typeface="+mn-cs"/>
              </a:rPr>
              <a:t>á o no su tarjeta de </a:t>
            </a:r>
            <a:r>
              <a:rPr lang="es-PY" sz="1200" b="0" i="0" kern="1200" dirty="0" err="1">
                <a:solidFill>
                  <a:schemeClr val="tx1"/>
                </a:solidFill>
                <a:effectLst/>
                <a:latin typeface="+mn-lt"/>
                <a:ea typeface="+mn-ea"/>
                <a:cs typeface="+mn-cs"/>
              </a:rPr>
              <a:t>credito</a:t>
            </a:r>
            <a:r>
              <a:rPr lang="en-US" sz="1200" b="0" i="0" kern="1200" dirty="0">
                <a:solidFill>
                  <a:schemeClr val="tx1"/>
                </a:solidFill>
                <a:effectLst/>
                <a:latin typeface="+mn-lt"/>
                <a:ea typeface="+mn-ea"/>
                <a:cs typeface="+mn-cs"/>
              </a:rPr>
              <a:t>)..</a:t>
            </a: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a:t>
            </a:fld>
            <a:endParaRPr lang="es-PY"/>
          </a:p>
        </p:txBody>
      </p:sp>
    </p:spTree>
    <p:extLst>
      <p:ext uri="{BB962C8B-B14F-4D97-AF65-F5344CB8AC3E}">
        <p14:creationId xmlns:p14="http://schemas.microsoft.com/office/powerpoint/2010/main" val="331326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26164122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7777523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48</a:t>
            </a:fld>
            <a:endParaRPr lang="es-PY"/>
          </a:p>
        </p:txBody>
      </p:sp>
    </p:spTree>
    <p:extLst>
      <p:ext uri="{BB962C8B-B14F-4D97-AF65-F5344CB8AC3E}">
        <p14:creationId xmlns:p14="http://schemas.microsoft.com/office/powerpoint/2010/main" val="3703176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1954901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650008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3034818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200" b="0" i="0" u="none" strike="noStrike" kern="1200" dirty="0">
                <a:solidFill>
                  <a:schemeClr val="tx1"/>
                </a:solidFill>
                <a:effectLst/>
                <a:latin typeface="+mn-lt"/>
                <a:ea typeface="+mn-ea"/>
                <a:cs typeface="+mn-cs"/>
              </a:rPr>
              <a:t>Si vamos a dar un concepto más técnico podríamos decir que la inteligencia de negocios se trata de una metodología, de unas herramientas o simplemente de aplicaciones informáticas, </a:t>
            </a:r>
            <a:endParaRPr lang="es-ES" sz="1000" b="0" dirty="0">
              <a:effectLst/>
            </a:endParaRPr>
          </a:p>
          <a:p>
            <a:pPr rtl="0"/>
            <a:r>
              <a:rPr lang="es-ES" sz="1200" b="1" i="0" u="none" strike="noStrike" kern="1200" dirty="0">
                <a:solidFill>
                  <a:schemeClr val="tx1"/>
                </a:solidFill>
                <a:effectLst/>
                <a:latin typeface="+mn-lt"/>
                <a:ea typeface="+mn-ea"/>
                <a:cs typeface="+mn-cs"/>
              </a:rPr>
              <a:t>Que lo que hacen es: </a:t>
            </a:r>
            <a:endParaRPr lang="es-ES" sz="1000" b="0" dirty="0">
              <a:effectLst/>
            </a:endParaRPr>
          </a:p>
          <a:p>
            <a:pPr rtl="0"/>
            <a:r>
              <a:rPr lang="es-ES" sz="1200" b="0" i="0" u="sng" strike="noStrike" kern="1200" dirty="0">
                <a:solidFill>
                  <a:schemeClr val="tx1"/>
                </a:solidFill>
                <a:effectLst/>
                <a:latin typeface="+mn-lt"/>
                <a:ea typeface="+mn-ea"/>
                <a:cs typeface="+mn-cs"/>
              </a:rPr>
              <a:t>1- Reunir datos.</a:t>
            </a:r>
            <a:endParaRPr lang="es-ES" sz="1000" b="0" u="sng" dirty="0">
              <a:effectLst/>
            </a:endParaRPr>
          </a:p>
          <a:p>
            <a:pPr lvl="1" rtl="0"/>
            <a:r>
              <a:rPr lang="es-ES" sz="1200" b="0" i="0" u="none" strike="noStrike" kern="1200" dirty="0">
                <a:solidFill>
                  <a:schemeClr val="tx1"/>
                </a:solidFill>
                <a:effectLst/>
                <a:latin typeface="+mn-lt"/>
                <a:ea typeface="+mn-ea"/>
                <a:cs typeface="+mn-cs"/>
              </a:rPr>
              <a:t>Estos datos pueden ser:</a:t>
            </a:r>
            <a:endParaRPr lang="es-ES" sz="1000" b="0" dirty="0">
              <a:effectLst/>
            </a:endParaRPr>
          </a:p>
          <a:p>
            <a:pPr lvl="2"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2"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endParaRPr lang="es-ES" sz="1000" b="0" dirty="0">
              <a:effectLst/>
            </a:endParaRPr>
          </a:p>
          <a:p>
            <a:pPr rtl="0"/>
            <a:r>
              <a:rPr lang="es-ES" sz="1200" b="0" i="0" u="sng" strike="noStrike" kern="1200" dirty="0">
                <a:solidFill>
                  <a:schemeClr val="tx1"/>
                </a:solidFill>
                <a:effectLst/>
                <a:latin typeface="+mn-lt"/>
                <a:ea typeface="+mn-ea"/>
                <a:cs typeface="+mn-cs"/>
              </a:rPr>
              <a:t>2- Transformarlos </a:t>
            </a:r>
            <a:endParaRPr lang="es-ES" sz="1000" b="0" u="sng" dirty="0">
              <a:effectLst/>
            </a:endParaRPr>
          </a:p>
          <a:p>
            <a:pPr rtl="0"/>
            <a:r>
              <a:rPr lang="es-ES" sz="1200" b="0" i="0" u="none" strike="noStrike" kern="1200" dirty="0">
                <a:solidFill>
                  <a:schemeClr val="tx1"/>
                </a:solidFill>
                <a:effectLst/>
                <a:latin typeface="+mn-lt"/>
                <a:ea typeface="+mn-ea"/>
                <a:cs typeface="+mn-cs"/>
              </a:rPr>
              <a:t>	mediante una arquitectura predefinida</a:t>
            </a:r>
            <a:endParaRPr lang="es-ES" sz="1000" b="0" dirty="0">
              <a:effectLst/>
            </a:endParaRPr>
          </a:p>
          <a:p>
            <a:pPr rtl="0"/>
            <a:r>
              <a:rPr lang="es-ES" sz="1200" b="0" i="0" u="sng" strike="noStrike" kern="1200" dirty="0">
                <a:solidFill>
                  <a:schemeClr val="tx1"/>
                </a:solidFill>
                <a:effectLst/>
                <a:latin typeface="+mn-lt"/>
                <a:ea typeface="+mn-ea"/>
                <a:cs typeface="+mn-cs"/>
              </a:rPr>
              <a:t>3- Y presentarlos </a:t>
            </a:r>
            <a:endParaRPr lang="es-ES" sz="1000" b="0" u="sng" dirty="0">
              <a:effectLst/>
            </a:endParaRPr>
          </a:p>
          <a:p>
            <a:pPr rtl="0"/>
            <a:r>
              <a:rPr lang="es-ES" sz="1200" b="0" i="0" u="none" strike="noStrike" kern="1200" dirty="0">
                <a:solidFill>
                  <a:schemeClr val="tx1"/>
                </a:solidFill>
                <a:effectLst/>
                <a:latin typeface="+mn-lt"/>
                <a:ea typeface="+mn-ea"/>
                <a:cs typeface="+mn-cs"/>
              </a:rPr>
              <a:t>	al usuario de negocio</a:t>
            </a:r>
            <a:endParaRPr lang="es-ES" sz="1000" b="0" dirty="0">
              <a:effectLst/>
            </a:endParaRPr>
          </a:p>
          <a:p>
            <a:pPr rtl="0"/>
            <a:r>
              <a:rPr lang="es-ES" sz="1200" b="1" i="0" u="none" strike="noStrike" kern="1200" dirty="0">
                <a:solidFill>
                  <a:schemeClr val="tx1"/>
                </a:solidFill>
                <a:effectLst/>
                <a:latin typeface="+mn-lt"/>
                <a:ea typeface="+mn-ea"/>
                <a:cs typeface="+mn-cs"/>
              </a:rPr>
              <a:t>Resultado: </a:t>
            </a:r>
            <a:endParaRPr lang="es-ES" sz="1000" b="0" dirty="0">
              <a:effectLst/>
            </a:endParaRPr>
          </a:p>
          <a:p>
            <a:pPr rtl="0"/>
            <a:r>
              <a:rPr lang="es-ES" sz="1200" b="0" i="0" u="none" strike="noStrike" kern="1200" dirty="0">
                <a:solidFill>
                  <a:schemeClr val="tx1"/>
                </a:solidFill>
                <a:effectLst/>
                <a:latin typeface="+mn-lt"/>
                <a:ea typeface="+mn-ea"/>
                <a:cs typeface="+mn-cs"/>
              </a:rPr>
              <a:t>1- Brindarle una capacidad de análisis</a:t>
            </a:r>
            <a:endParaRPr lang="es-ES" sz="1000" b="0" dirty="0">
              <a:effectLst/>
            </a:endParaRPr>
          </a:p>
          <a:p>
            <a:r>
              <a:rPr lang="es-ES" sz="1200" b="0" i="0" u="none" strike="noStrike" kern="1200" dirty="0">
                <a:solidFill>
                  <a:schemeClr val="tx1"/>
                </a:solidFill>
                <a:effectLst/>
                <a:latin typeface="+mn-lt"/>
                <a:ea typeface="+mn-ea"/>
                <a:cs typeface="+mn-cs"/>
              </a:rPr>
              <a:t>2- Y que el proceso de toma de decisiones sea óptimo.</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a:t>
            </a:fld>
            <a:endParaRPr lang="es-PY"/>
          </a:p>
        </p:txBody>
      </p:sp>
    </p:spTree>
    <p:extLst>
      <p:ext uri="{BB962C8B-B14F-4D97-AF65-F5344CB8AC3E}">
        <p14:creationId xmlns:p14="http://schemas.microsoft.com/office/powerpoint/2010/main" val="35678188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352198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17859182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58</a:t>
            </a:fld>
            <a:endParaRPr lang="es-PY"/>
          </a:p>
        </p:txBody>
      </p:sp>
    </p:spTree>
    <p:extLst>
      <p:ext uri="{BB962C8B-B14F-4D97-AF65-F5344CB8AC3E}">
        <p14:creationId xmlns:p14="http://schemas.microsoft.com/office/powerpoint/2010/main" val="37174523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59</a:t>
            </a:fld>
            <a:endParaRPr lang="es-PY"/>
          </a:p>
        </p:txBody>
      </p:sp>
    </p:spTree>
    <p:extLst>
      <p:ext uri="{BB962C8B-B14F-4D97-AF65-F5344CB8AC3E}">
        <p14:creationId xmlns:p14="http://schemas.microsoft.com/office/powerpoint/2010/main" val="29600442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60</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61</a:t>
            </a:fld>
            <a:endParaRPr lang="es-PY"/>
          </a:p>
        </p:txBody>
      </p:sp>
    </p:spTree>
    <p:extLst>
      <p:ext uri="{BB962C8B-B14F-4D97-AF65-F5344CB8AC3E}">
        <p14:creationId xmlns:p14="http://schemas.microsoft.com/office/powerpoint/2010/main" val="20657974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62</a:t>
            </a:fld>
            <a:endParaRPr lang="es-PY"/>
          </a:p>
        </p:txBody>
      </p:sp>
    </p:spTree>
    <p:extLst>
      <p:ext uri="{BB962C8B-B14F-4D97-AF65-F5344CB8AC3E}">
        <p14:creationId xmlns:p14="http://schemas.microsoft.com/office/powerpoint/2010/main" val="40898658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63</a:t>
            </a:fld>
            <a:endParaRPr lang="es-PY"/>
          </a:p>
        </p:txBody>
      </p:sp>
    </p:spTree>
    <p:extLst>
      <p:ext uri="{BB962C8B-B14F-4D97-AF65-F5344CB8AC3E}">
        <p14:creationId xmlns:p14="http://schemas.microsoft.com/office/powerpoint/2010/main" val="1487310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rtl="0"/>
            <a:r>
              <a:rPr lang="es-ES" sz="1200" b="0" i="0" u="none" strike="noStrike" kern="1200" dirty="0">
                <a:solidFill>
                  <a:schemeClr val="tx1"/>
                </a:solidFill>
                <a:effectLst/>
                <a:latin typeface="+mn-lt"/>
                <a:ea typeface="+mn-ea"/>
                <a:cs typeface="+mn-cs"/>
              </a:rPr>
              <a:t>Hablamos sobre reunir datos, cómo pueden ser estos datos</a:t>
            </a:r>
            <a:r>
              <a:rPr lang="en-US" sz="1200" b="0" i="0" u="none" strike="noStrike" kern="1200" dirty="0">
                <a:solidFill>
                  <a:schemeClr val="tx1"/>
                </a:solidFill>
                <a:effectLst/>
                <a:latin typeface="+mn-lt"/>
                <a:ea typeface="+mn-ea"/>
                <a:cs typeface="+mn-cs"/>
              </a:rPr>
              <a:t>?</a:t>
            </a:r>
            <a:r>
              <a:rPr lang="es-ES" sz="1200" b="0" i="0" u="none" strike="noStrike" kern="1200" dirty="0">
                <a:solidFill>
                  <a:schemeClr val="tx1"/>
                </a:solidFill>
                <a:effectLst/>
                <a:latin typeface="+mn-lt"/>
                <a:ea typeface="+mn-ea"/>
                <a:cs typeface="+mn-cs"/>
              </a:rPr>
              <a:t>:</a:t>
            </a:r>
            <a:endParaRPr lang="es-ES" sz="1000" b="0" dirty="0">
              <a:effectLst/>
            </a:endParaRPr>
          </a:p>
          <a:p>
            <a:pPr lvl="0"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0"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p>
          <a:p>
            <a:pPr lvl="0" rtl="0"/>
            <a:endParaRPr lang="es-ES" sz="1200" b="0" i="0" u="none" strike="noStrike" kern="1200" dirty="0">
              <a:solidFill>
                <a:schemeClr val="tx1"/>
              </a:solidFill>
              <a:effectLst/>
              <a:latin typeface="+mn-lt"/>
              <a:ea typeface="+mn-ea"/>
              <a:cs typeface="+mn-cs"/>
            </a:endParaRPr>
          </a:p>
          <a:p>
            <a:pPr lvl="0" rtl="0"/>
            <a:r>
              <a:rPr lang="es-ES" sz="1200" b="0" i="0" u="sng" strike="noStrike" kern="1200" dirty="0">
                <a:solidFill>
                  <a:schemeClr val="tx1"/>
                </a:solidFill>
                <a:effectLst/>
                <a:latin typeface="+mn-lt"/>
                <a:ea typeface="+mn-ea"/>
                <a:cs typeface="+mn-cs"/>
              </a:rPr>
              <a:t>Datos Estructurados(Datos en nuestra DB)</a:t>
            </a:r>
          </a:p>
          <a:p>
            <a:pPr lvl="0" rtl="0"/>
            <a:r>
              <a:rPr lang="es-ES" sz="1200" b="0" i="0" u="none" strike="noStrike" kern="1200" dirty="0">
                <a:solidFill>
                  <a:schemeClr val="tx1"/>
                </a:solidFill>
                <a:effectLst/>
                <a:latin typeface="+mn-lt"/>
                <a:ea typeface="+mn-ea"/>
                <a:cs typeface="+mn-cs"/>
              </a:rPr>
              <a:t>Datos que tienen un modelo definido o provienen de un campo en un registro</a:t>
            </a:r>
          </a:p>
          <a:p>
            <a:pPr lvl="0" rtl="0"/>
            <a:r>
              <a:rPr lang="es-ES" sz="1200" b="0" i="0" u="sng" strike="noStrike" kern="1200" dirty="0">
                <a:solidFill>
                  <a:schemeClr val="tx1"/>
                </a:solidFill>
                <a:effectLst/>
                <a:latin typeface="+mn-lt"/>
                <a:ea typeface="+mn-ea"/>
                <a:cs typeface="+mn-cs"/>
              </a:rPr>
              <a:t>Datos no Estructurados(Datos externos)</a:t>
            </a:r>
          </a:p>
          <a:p>
            <a:pPr lvl="0" rtl="0"/>
            <a:r>
              <a:rPr lang="es-ES" sz="1200" b="0" i="0" u="none" strike="noStrike" kern="1200" dirty="0">
                <a:solidFill>
                  <a:schemeClr val="tx1"/>
                </a:solidFill>
                <a:effectLst/>
                <a:latin typeface="+mn-lt"/>
                <a:ea typeface="+mn-ea"/>
                <a:cs typeface="+mn-cs"/>
              </a:rPr>
              <a:t>Datos que no tienen un modelo predefinido o no </a:t>
            </a:r>
            <a:r>
              <a:rPr lang="es-ES" sz="1200" b="0" i="0" u="none" strike="noStrike" kern="1200" dirty="0" err="1">
                <a:solidFill>
                  <a:schemeClr val="tx1"/>
                </a:solidFill>
                <a:effectLst/>
                <a:latin typeface="+mn-lt"/>
                <a:ea typeface="+mn-ea"/>
                <a:cs typeface="+mn-cs"/>
              </a:rPr>
              <a:t>estan</a:t>
            </a:r>
            <a:r>
              <a:rPr lang="es-ES" sz="1200" b="0" i="0" u="none" strike="noStrike" kern="1200" dirty="0">
                <a:solidFill>
                  <a:schemeClr val="tx1"/>
                </a:solidFill>
                <a:effectLst/>
                <a:latin typeface="+mn-lt"/>
                <a:ea typeface="+mn-ea"/>
                <a:cs typeface="+mn-cs"/>
              </a:rPr>
              <a:t> organizados de alguna manera</a:t>
            </a:r>
          </a:p>
          <a:p>
            <a:pPr lvl="0" rtl="0"/>
            <a:endParaRPr lang="es-E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Ejemplo: </a:t>
            </a:r>
            <a:r>
              <a:rPr lang="es-PY" dirty="0"/>
              <a:t>Análisis</a:t>
            </a:r>
            <a:r>
              <a:rPr lang="es-PY" baseline="0" dirty="0"/>
              <a:t> de sentimiento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El análisis de sentimiento es extremadamente útil en la monitorización de las redes sociales ya que permite hacernos una idea de la opinión pública general sobre ciertos temas o talvez productos.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a:t>
            </a:r>
            <a:endParaRPr lang="es-PY" dirty="0"/>
          </a:p>
          <a:p>
            <a:pPr lvl="0" rtl="0"/>
            <a:endParaRPr lang="es-ES" sz="1200" b="0" i="0" u="none" strike="noStrike" kern="1200" dirty="0">
              <a:solidFill>
                <a:schemeClr val="tx1"/>
              </a:solidFill>
              <a:effectLst/>
              <a:latin typeface="+mn-lt"/>
              <a:ea typeface="+mn-ea"/>
              <a:cs typeface="+mn-cs"/>
            </a:endParaRPr>
          </a:p>
          <a:p>
            <a:pPr lvl="0" rtl="0"/>
            <a:endParaRPr lang="es-ES" sz="1200" b="0" i="0" u="none" strike="noStrike" kern="1200" dirty="0">
              <a:solidFill>
                <a:schemeClr val="tx1"/>
              </a:solidFill>
              <a:effectLst/>
              <a:latin typeface="+mn-lt"/>
              <a:ea typeface="+mn-ea"/>
              <a:cs typeface="+mn-cs"/>
            </a:endParaRPr>
          </a:p>
          <a:p>
            <a:pPr lvl="0" rtl="0"/>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a:t>
            </a:fld>
            <a:endParaRPr lang="es-PY"/>
          </a:p>
        </p:txBody>
      </p:sp>
    </p:spTree>
    <p:extLst>
      <p:ext uri="{BB962C8B-B14F-4D97-AF65-F5344CB8AC3E}">
        <p14:creationId xmlns:p14="http://schemas.microsoft.com/office/powerpoint/2010/main" val="17624251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64</a:t>
            </a:fld>
            <a:endParaRPr lang="es-PY"/>
          </a:p>
        </p:txBody>
      </p:sp>
    </p:spTree>
    <p:extLst>
      <p:ext uri="{BB962C8B-B14F-4D97-AF65-F5344CB8AC3E}">
        <p14:creationId xmlns:p14="http://schemas.microsoft.com/office/powerpoint/2010/main" val="12489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energía consumida del semestre y nos preguntamos de la energía que se </a:t>
            </a:r>
            <a:r>
              <a:rPr lang="es-ES" sz="1200" b="0" i="0" kern="1200" baseline="0" dirty="0" err="1">
                <a:solidFill>
                  <a:schemeClr val="tx1"/>
                </a:solidFill>
                <a:effectLst/>
                <a:latin typeface="+mn-lt"/>
                <a:ea typeface="+mn-ea"/>
                <a:cs typeface="+mn-cs"/>
              </a:rPr>
              <a:t>consumio</a:t>
            </a:r>
            <a:r>
              <a:rPr lang="es-ES" sz="1200" b="0" i="0" kern="1200" baseline="0" dirty="0">
                <a:solidFill>
                  <a:schemeClr val="tx1"/>
                </a:solidFill>
                <a:effectLst/>
                <a:latin typeface="+mn-lt"/>
                <a:ea typeface="+mn-ea"/>
                <a:cs typeface="+mn-cs"/>
              </a:rPr>
              <a:t> mes tras mes es solo hacer drill-</a:t>
            </a:r>
            <a:r>
              <a:rPr lang="es-ES" sz="1200" b="0" i="0" kern="1200" baseline="0" dirty="0" err="1">
                <a:solidFill>
                  <a:schemeClr val="tx1"/>
                </a:solidFill>
                <a:effectLst/>
                <a:latin typeface="+mn-lt"/>
                <a:ea typeface="+mn-ea"/>
                <a:cs typeface="+mn-cs"/>
              </a:rPr>
              <a:t>down</a:t>
            </a:r>
            <a:r>
              <a:rPr lang="es-ES" sz="1200" b="0" i="0" kern="1200" baseline="0" dirty="0">
                <a:solidFill>
                  <a:schemeClr val="tx1"/>
                </a:solidFill>
                <a:effectLst/>
                <a:latin typeface="+mn-lt"/>
                <a:ea typeface="+mn-ea"/>
                <a:cs typeface="+mn-cs"/>
              </a:rPr>
              <a:t> o sea navegar por las distintas dimensiones ya presentes en el gráfico sin ningún tipo de esperas.</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adecuado</a:t>
            </a:r>
            <a:r>
              <a:rPr lang="es-PY" sz="1200" b="0" i="0" kern="1200" dirty="0">
                <a:solidFill>
                  <a:schemeClr val="tx1"/>
                </a:solidFill>
                <a:effectLst/>
                <a:latin typeface="+mn-lt"/>
                <a:ea typeface="+mn-ea"/>
                <a:cs typeface="+mn-cs"/>
              </a:rPr>
              <a:t>: cualquier persona es la persona adecuada ya que no se necesita un conocimiento muy técnico solo se necesita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sz="1200" b="0" i="0" kern="1200" dirty="0">
                <a:solidFill>
                  <a:schemeClr val="tx1"/>
                </a:solidFill>
                <a:effectLst/>
                <a:latin typeface="+mn-lt"/>
                <a:ea typeface="+mn-ea"/>
                <a:cs typeface="+mn-cs"/>
              </a:rPr>
              <a:t>Descriptivo:</a:t>
            </a:r>
            <a:r>
              <a:rPr lang="es-PY" sz="1200" b="0" i="0" kern="1200" baseline="0" dirty="0">
                <a:solidFill>
                  <a:schemeClr val="tx1"/>
                </a:solidFill>
                <a:effectLst/>
                <a:latin typeface="+mn-lt"/>
                <a:ea typeface="+mn-ea"/>
                <a:cs typeface="+mn-cs"/>
              </a:rPr>
              <a:t> Solamente los datos que nos han proporcionado las diferentes aplicaciones de nuestra empresa.</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Diagnóstico:  Por qué sucedió</a:t>
            </a:r>
            <a:r>
              <a:rPr lang="en-US" sz="1200" b="0" i="0" kern="1200" baseline="0" dirty="0">
                <a:solidFill>
                  <a:schemeClr val="tx1"/>
                </a:solidFill>
                <a:effectLst/>
                <a:latin typeface="+mn-lt"/>
                <a:ea typeface="+mn-ea"/>
                <a:cs typeface="+mn-cs"/>
              </a:rPr>
              <a:t>?, drill down-</a:t>
            </a:r>
            <a:r>
              <a:rPr lang="es-PY" sz="1200" b="0" i="0" kern="1200" baseline="0" dirty="0">
                <a:solidFill>
                  <a:schemeClr val="tx1"/>
                </a:solidFill>
                <a:effectLst/>
                <a:latin typeface="+mn-lt"/>
                <a:ea typeface="+mn-ea"/>
                <a:cs typeface="+mn-cs"/>
              </a:rPr>
              <a:t>drill up, visualizaciones con mayor granularidad para encontrar el por qué.</a:t>
            </a:r>
          </a:p>
          <a:p>
            <a:r>
              <a:rPr lang="es-PY" sz="1200" b="0" i="0" kern="1200" baseline="0" dirty="0" err="1">
                <a:solidFill>
                  <a:schemeClr val="tx1"/>
                </a:solidFill>
                <a:effectLst/>
                <a:latin typeface="+mn-lt"/>
                <a:ea typeface="+mn-ea"/>
                <a:cs typeface="+mn-cs"/>
              </a:rPr>
              <a:t>Ej</a:t>
            </a:r>
            <a:r>
              <a:rPr lang="es-PY" sz="1200" b="0" i="0" kern="1200" baseline="0" dirty="0">
                <a:solidFill>
                  <a:schemeClr val="tx1"/>
                </a:solidFill>
                <a:effectLst/>
                <a:latin typeface="+mn-lt"/>
                <a:ea typeface="+mn-ea"/>
                <a:cs typeface="+mn-cs"/>
              </a:rPr>
              <a:t>: Ventas del año, </a:t>
            </a:r>
            <a:r>
              <a:rPr lang="es-PY" sz="1200" b="0" i="0" kern="1200" baseline="0" dirty="0" err="1">
                <a:solidFill>
                  <a:schemeClr val="tx1"/>
                </a:solidFill>
                <a:effectLst/>
                <a:latin typeface="+mn-lt"/>
                <a:ea typeface="+mn-ea"/>
                <a:cs typeface="+mn-cs"/>
              </a:rPr>
              <a:t>trimeste</a:t>
            </a:r>
            <a:r>
              <a:rPr lang="es-PY" sz="1200" b="0" i="0" kern="1200" baseline="0" dirty="0">
                <a:solidFill>
                  <a:schemeClr val="tx1"/>
                </a:solidFill>
                <a:effectLst/>
                <a:latin typeface="+mn-lt"/>
                <a:ea typeface="+mn-ea"/>
                <a:cs typeface="+mn-cs"/>
              </a:rPr>
              <a:t>, mes, etc.</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Predictivo: 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200" b="0" i="0" kern="1200" baseline="0" dirty="0">
                <a:solidFill>
                  <a:schemeClr val="tx1"/>
                </a:solidFill>
                <a:effectLst/>
                <a:latin typeface="+mn-lt"/>
                <a:ea typeface="+mn-ea"/>
                <a:cs typeface="+mn-cs"/>
              </a:rPr>
            </a:b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Prescriptivo: 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Predictivo: </a:t>
            </a:r>
          </a:p>
          <a:p>
            <a:endParaRPr lang="es-PY" sz="1200" b="0" i="0" kern="1200" baseline="0" dirty="0">
              <a:solidFill>
                <a:schemeClr val="tx1"/>
              </a:solidFill>
              <a:effectLst/>
              <a:latin typeface="+mn-lt"/>
              <a:ea typeface="+mn-ea"/>
              <a:cs typeface="+mn-cs"/>
            </a:endParaRPr>
          </a:p>
          <a:p>
            <a:endParaRPr lang="es-PY" sz="1200" b="0" i="0" kern="1200" baseline="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a:t>
            </a:r>
            <a:r>
              <a:rPr lang="es-ES" sz="12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541164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sz="1200" b="0" i="0" kern="1200" dirty="0" err="1">
                <a:solidFill>
                  <a:schemeClr val="tx1"/>
                </a:solidFill>
                <a:effectLst/>
                <a:latin typeface="+mn-lt"/>
                <a:ea typeface="+mn-ea"/>
                <a:cs typeface="+mn-cs"/>
              </a:rPr>
              <a:t>Mineria</a:t>
            </a:r>
            <a:r>
              <a:rPr lang="es-PY" sz="12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9</a:t>
            </a:fld>
            <a:endParaRPr lang="es-PY"/>
          </a:p>
        </p:txBody>
      </p:sp>
    </p:spTree>
    <p:extLst>
      <p:ext uri="{BB962C8B-B14F-4D97-AF65-F5344CB8AC3E}">
        <p14:creationId xmlns:p14="http://schemas.microsoft.com/office/powerpoint/2010/main" val="3762532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14-01-2017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14-01-2017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14-01-2017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14-01-2017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14-01-2017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14-01-2017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14-01-2017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14-01-2017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14-01-2017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14-01-2017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14-01-2017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14-01-2017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1.png"/><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457200" y="2286000"/>
            <a:ext cx="9784080" cy="1773936"/>
          </a:xfrm>
        </p:spPr>
        <p:txBody>
          <a:bodyPr/>
          <a:lstStyle/>
          <a:p>
            <a:pPr algn="ctr"/>
            <a:r>
              <a:rPr lang="es-PY" sz="4300" b="1" noProof="1">
                <a:latin typeface="Adobe Fangsong Std R" panose="02020400000000000000" pitchFamily="18" charset="-128"/>
                <a:ea typeface="Adobe Fangsong Std R" panose="02020400000000000000" pitchFamily="18" charset="-128"/>
              </a:rPr>
              <a:t>Data Discovery Aplicados a Datos del Paraguay</a:t>
            </a:r>
          </a:p>
        </p:txBody>
      </p:sp>
      <p:sp>
        <p:nvSpPr>
          <p:cNvPr id="3" name="Text Placeholder 18"/>
          <p:cNvSpPr>
            <a:spLocks noGrp="1"/>
          </p:cNvSpPr>
          <p:nvPr>
            <p:ph type="body" sz="quarter" idx="14"/>
          </p:nvPr>
        </p:nvSpPr>
        <p:spPr>
          <a:xfrm>
            <a:off x="159509" y="6372352"/>
            <a:ext cx="1925323" cy="736600"/>
          </a:xfrm>
        </p:spPr>
        <p:txBody>
          <a:bodyPr/>
          <a:lstStyle/>
          <a:p>
            <a:r>
              <a:rPr lang="es-PY" sz="2400" noProof="1">
                <a:latin typeface="Adobe Fangsong Std R" panose="02020400000000000000" pitchFamily="18" charset="-128"/>
                <a:ea typeface="Adobe Fangsong Std R" panose="02020400000000000000" pitchFamily="18" charset="-128"/>
              </a:rPr>
              <a:t>Iván Cáceres</a:t>
            </a:r>
          </a:p>
        </p:txBody>
      </p:sp>
      <p:sp>
        <p:nvSpPr>
          <p:cNvPr id="4" name="Text Placeholder 18"/>
          <p:cNvSpPr>
            <a:spLocks noGrp="1"/>
          </p:cNvSpPr>
          <p:nvPr>
            <p:ph type="body" sz="quarter" idx="14"/>
          </p:nvPr>
        </p:nvSpPr>
        <p:spPr>
          <a:xfrm>
            <a:off x="7663685" y="6372352"/>
            <a:ext cx="2102107" cy="736600"/>
          </a:xfrm>
        </p:spPr>
        <p:txBody>
          <a:bodyPr/>
          <a:lstStyle/>
          <a:p>
            <a:r>
              <a:rPr lang="es-PY" sz="2400" noProof="1">
                <a:latin typeface="Adobe Fangsong Std R" panose="02020400000000000000" pitchFamily="18" charset="-128"/>
                <a:ea typeface="Adobe Fangsong Std R" panose="02020400000000000000" pitchFamily="18" charset="-128"/>
              </a:rPr>
              <a:t>Ariel Landaida</a:t>
            </a:r>
          </a:p>
        </p:txBody>
      </p:sp>
    </p:spTree>
    <p:extLst>
      <p:ext uri="{BB962C8B-B14F-4D97-AF65-F5344CB8AC3E}">
        <p14:creationId xmlns:p14="http://schemas.microsoft.com/office/powerpoint/2010/main" val="481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70" y="2616359"/>
            <a:ext cx="2539682" cy="25396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900" y="1829611"/>
            <a:ext cx="5041741" cy="5192993"/>
          </a:xfrm>
          <a:prstGeom prst="rect">
            <a:avLst/>
          </a:prstGeom>
        </p:spPr>
      </p:pic>
    </p:spTree>
    <p:extLst>
      <p:ext uri="{BB962C8B-B14F-4D97-AF65-F5344CB8AC3E}">
        <p14:creationId xmlns:p14="http://schemas.microsoft.com/office/powerpoint/2010/main" val="221688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471851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207598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300" noProof="1">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930" y="725348"/>
            <a:ext cx="6843565" cy="7047052"/>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Formula Tasa de crecimiento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97" y="2972948"/>
            <a:ext cx="8277413" cy="1545575"/>
          </a:xfrm>
          <a:prstGeom prst="rect">
            <a:avLst/>
          </a:prstGeom>
        </p:spPr>
      </p:pic>
    </p:spTree>
    <p:extLst>
      <p:ext uri="{BB962C8B-B14F-4D97-AF65-F5344CB8AC3E}">
        <p14:creationId xmlns:p14="http://schemas.microsoft.com/office/powerpoint/2010/main" val="17306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717632" y="257907"/>
            <a:ext cx="8853054" cy="736600"/>
          </a:xfrm>
        </p:spPr>
        <p:txBody>
          <a:bodyPr/>
          <a:lstStyle/>
          <a:p>
            <a:pPr algn="ctr"/>
            <a:r>
              <a:rPr lang="ES-PY" sz="4300" noProof="1">
                <a:ea typeface="Adobe Fangsong Std R" panose="02020400000000000000" pitchFamily="18" charset="-128"/>
              </a:rPr>
              <a:t>Aberdeen Group</a:t>
            </a:r>
          </a:p>
        </p:txBody>
      </p:sp>
      <p:sp>
        <p:nvSpPr>
          <p:cNvPr id="2" name="TextBox 1"/>
          <p:cNvSpPr txBox="1"/>
          <p:nvPr/>
        </p:nvSpPr>
        <p:spPr>
          <a:xfrm>
            <a:off x="1125415" y="1547445"/>
            <a:ext cx="7549662" cy="3539430"/>
          </a:xfrm>
          <a:prstGeom prst="rect">
            <a:avLst/>
          </a:prstGeom>
          <a:noFill/>
        </p:spPr>
        <p:txBody>
          <a:bodyPr wrap="square" rtlCol="0">
            <a:spAutoFit/>
          </a:bodyPr>
          <a:lstStyle/>
          <a:p>
            <a:r>
              <a:rPr lang="en-US" sz="2800" dirty="0"/>
              <a:t>53% de </a:t>
            </a:r>
            <a:r>
              <a:rPr lang="en-US" sz="2800" dirty="0" err="1"/>
              <a:t>los</a:t>
            </a:r>
            <a:r>
              <a:rPr lang="en-US" sz="2800" dirty="0"/>
              <a:t> </a:t>
            </a:r>
            <a:r>
              <a:rPr lang="en-US" sz="2800" dirty="0" err="1"/>
              <a:t>administradores</a:t>
            </a:r>
            <a:r>
              <a:rPr lang="en-US" sz="2800" dirty="0"/>
              <a:t> de las </a:t>
            </a:r>
            <a:r>
              <a:rPr lang="en-US" sz="2800" dirty="0" err="1"/>
              <a:t>organizaciones</a:t>
            </a:r>
            <a:r>
              <a:rPr lang="en-US" sz="2800" dirty="0"/>
              <a:t> l</a:t>
            </a:r>
            <a:r>
              <a:rPr lang="es-PY" sz="2800" dirty="0" err="1"/>
              <a:t>íderes</a:t>
            </a:r>
            <a:r>
              <a:rPr lang="es-PY" sz="2800" dirty="0"/>
              <a:t> usaron herramientas de BI al menos una vez a la semana,</a:t>
            </a:r>
          </a:p>
          <a:p>
            <a:endParaRPr lang="es-PY" sz="2800" dirty="0"/>
          </a:p>
          <a:p>
            <a:r>
              <a:rPr lang="es-PY" sz="2800" dirty="0"/>
              <a:t>32% interactuaron con paneles ampliamente,</a:t>
            </a:r>
          </a:p>
          <a:p>
            <a:endParaRPr lang="es-PY" sz="2800" dirty="0"/>
          </a:p>
          <a:p>
            <a:r>
              <a:rPr lang="es-PY" sz="2800" dirty="0"/>
              <a:t>y 34% de las organizaciones encuestadas reconocen que muchas decisiones son basadas en datos pobres.</a:t>
            </a:r>
            <a:endParaRPr lang="en-US" sz="2800" dirty="0"/>
          </a:p>
        </p:txBody>
      </p:sp>
    </p:spTree>
    <p:extLst>
      <p:ext uri="{BB962C8B-B14F-4D97-AF65-F5344CB8AC3E}">
        <p14:creationId xmlns:p14="http://schemas.microsoft.com/office/powerpoint/2010/main" val="1122523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spTree>
    <p:extLst>
      <p:ext uri="{BB962C8B-B14F-4D97-AF65-F5344CB8AC3E}">
        <p14:creationId xmlns:p14="http://schemas.microsoft.com/office/powerpoint/2010/main" val="47081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 y="0"/>
            <a:ext cx="10058401" cy="7702587"/>
          </a:xfrm>
          <a:prstGeom prst="rect">
            <a:avLst/>
          </a:prstGeom>
        </p:spPr>
      </p:pic>
    </p:spTree>
    <p:extLst>
      <p:ext uri="{BB962C8B-B14F-4D97-AF65-F5344CB8AC3E}">
        <p14:creationId xmlns:p14="http://schemas.microsoft.com/office/powerpoint/2010/main" val="339024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3320383"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3320383"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3290501"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3295731"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7"/>
          <p:cNvCxnSpPr/>
          <p:nvPr/>
        </p:nvCxnSpPr>
        <p:spPr>
          <a:xfrm flipH="1">
            <a:off x="10328043" y="-430068"/>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Elipse 3"/>
          <p:cNvSpPr/>
          <p:nvPr/>
        </p:nvSpPr>
        <p:spPr>
          <a:xfrm>
            <a:off x="10165080" y="846282"/>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4022241" y="0"/>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cxnSp>
        <p:nvCxnSpPr>
          <p:cNvPr id="18" name="Straight Arrow Connector 15"/>
          <p:cNvCxnSpPr/>
          <p:nvPr/>
        </p:nvCxnSpPr>
        <p:spPr>
          <a:xfrm flipH="1">
            <a:off x="12076925" y="503149"/>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Elipse 20"/>
          <p:cNvSpPr/>
          <p:nvPr/>
        </p:nvSpPr>
        <p:spPr>
          <a:xfrm>
            <a:off x="11987887" y="1780274"/>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75340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2483933" y="571798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8" name="Straight Arrow Connector 17"/>
          <p:cNvCxnSpPr/>
          <p:nvPr/>
        </p:nvCxnSpPr>
        <p:spPr>
          <a:xfrm flipH="1" flipV="1">
            <a:off x="889000" y="4495800"/>
            <a:ext cx="1600201" cy="19431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790451" y="4343868"/>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2820841" y="224645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Clientes: </a:t>
            </a:r>
            <a:r>
              <a:rPr lang="es-ES" b="1" dirty="0"/>
              <a:t>				959.580</a:t>
            </a:r>
          </a:p>
        </p:txBody>
      </p:sp>
      <p:cxnSp>
        <p:nvCxnSpPr>
          <p:cNvPr id="23" name="Straight Arrow Connector 15"/>
          <p:cNvCxnSpPr/>
          <p:nvPr/>
        </p:nvCxnSpPr>
        <p:spPr>
          <a:xfrm flipH="1">
            <a:off x="875525" y="2749602"/>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Elipse 20"/>
          <p:cNvSpPr/>
          <p:nvPr/>
        </p:nvSpPr>
        <p:spPr>
          <a:xfrm>
            <a:off x="786487" y="402672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67437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3435686" y="223594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a:off x="1521161" y="3073009"/>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432123" y="435013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1452892" y="453209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flipV="1">
            <a:off x="1498600" y="4686300"/>
            <a:ext cx="1924698" cy="1884143"/>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80997" y="5800024"/>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Clientes: </a:t>
            </a:r>
            <a:r>
              <a:rPr lang="es-ES" b="1" dirty="0"/>
              <a:t>				964.449</a:t>
            </a:r>
          </a:p>
        </p:txBody>
      </p:sp>
    </p:spTree>
    <p:extLst>
      <p:ext uri="{BB962C8B-B14F-4D97-AF65-F5344CB8AC3E}">
        <p14:creationId xmlns:p14="http://schemas.microsoft.com/office/powerpoint/2010/main" val="54678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flipV="1">
            <a:off x="4073862" y="4486519"/>
            <a:ext cx="863898" cy="13885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3992443" y="437299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4005592" y="370913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a:off x="4091940" y="2418735"/>
            <a:ext cx="863518" cy="1276965"/>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855836" y="5741030"/>
            <a:ext cx="4734303"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población: </a:t>
            </a:r>
            <a:r>
              <a:rPr lang="es-ES" dirty="0"/>
              <a:t>	</a:t>
            </a:r>
            <a:r>
              <a:rPr lang="es-ES" b="1" dirty="0"/>
              <a:t>1,69%</a:t>
            </a:r>
            <a:br>
              <a:rPr lang="es-ES" dirty="0"/>
            </a:br>
            <a:r>
              <a:rPr lang="es-ES" b="1" dirty="0">
                <a:solidFill>
                  <a:schemeClr val="bg2">
                    <a:lumMod val="75000"/>
                  </a:schemeClr>
                </a:solidFill>
              </a:rPr>
              <a:t>Población: </a:t>
            </a:r>
            <a:r>
              <a:rPr lang="es-ES" b="1" dirty="0"/>
              <a:t>			5.877.323</a:t>
            </a:r>
          </a:p>
        </p:txBody>
      </p:sp>
      <p:sp>
        <p:nvSpPr>
          <p:cNvPr id="14" name="TextBox 13"/>
          <p:cNvSpPr txBox="1"/>
          <p:nvPr/>
        </p:nvSpPr>
        <p:spPr>
          <a:xfrm>
            <a:off x="4885637" y="1774753"/>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clientes: </a:t>
            </a:r>
            <a:r>
              <a:rPr lang="es-ES" dirty="0"/>
              <a:t>	</a:t>
            </a:r>
            <a:r>
              <a:rPr lang="es-ES" b="1" dirty="0"/>
              <a:t>6,58%</a:t>
            </a:r>
            <a:br>
              <a:rPr lang="es-ES" dirty="0"/>
            </a:br>
            <a:r>
              <a:rPr lang="es-ES" b="1" dirty="0">
                <a:solidFill>
                  <a:schemeClr val="bg2">
                    <a:lumMod val="75000"/>
                  </a:schemeClr>
                </a:solidFill>
              </a:rPr>
              <a:t>Clientes: </a:t>
            </a:r>
            <a:r>
              <a:rPr lang="es-ES" b="1" dirty="0"/>
              <a:t>				1.072.841</a:t>
            </a:r>
          </a:p>
        </p:txBody>
      </p:sp>
    </p:spTree>
    <p:extLst>
      <p:ext uri="{BB962C8B-B14F-4D97-AF65-F5344CB8AC3E}">
        <p14:creationId xmlns:p14="http://schemas.microsoft.com/office/powerpoint/2010/main" val="27481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8420516" y="3527773"/>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3811386" y="4091615"/>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96930" y="2269587"/>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35740" y="1688683"/>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a:t>
            </a:r>
          </a:p>
        </p:txBody>
      </p:sp>
      <p:sp>
        <p:nvSpPr>
          <p:cNvPr id="17" name="Elipse 16"/>
          <p:cNvSpPr/>
          <p:nvPr/>
        </p:nvSpPr>
        <p:spPr>
          <a:xfrm>
            <a:off x="-1404148" y="3372439"/>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1381288" y="3661999"/>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327926" y="3842409"/>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1247" y="3999480"/>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401596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9.794</a:t>
            </a:r>
          </a:p>
        </p:txBody>
      </p:sp>
      <p:sp>
        <p:nvSpPr>
          <p:cNvPr id="16" name="Elipse 16"/>
          <p:cNvSpPr/>
          <p:nvPr/>
        </p:nvSpPr>
        <p:spPr>
          <a:xfrm>
            <a:off x="6441175" y="4016533"/>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464035" y="4549933"/>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730343"/>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161933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1210547" cy="934419"/>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10.698</a:t>
            </a:r>
          </a:p>
        </p:txBody>
      </p:sp>
      <p:sp>
        <p:nvSpPr>
          <p:cNvPr id="16" name="Elipse 16"/>
          <p:cNvSpPr/>
          <p:nvPr/>
        </p:nvSpPr>
        <p:spPr>
          <a:xfrm>
            <a:off x="6784075" y="385651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791695" y="451945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632960"/>
            <a:ext cx="1241543" cy="667461"/>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Población: </a:t>
            </a:r>
            <a:r>
              <a:rPr lang="es-ES" b="1" dirty="0"/>
              <a:t>	6.764.805</a:t>
            </a:r>
          </a:p>
        </p:txBody>
      </p:sp>
    </p:spTree>
    <p:extLst>
      <p:ext uri="{BB962C8B-B14F-4D97-AF65-F5344CB8AC3E}">
        <p14:creationId xmlns:p14="http://schemas.microsoft.com/office/powerpoint/2010/main" val="71032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flipV="1">
            <a:off x="5548393" y="2872740"/>
            <a:ext cx="2917427" cy="40941"/>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16.593</a:t>
            </a:r>
          </a:p>
        </p:txBody>
      </p:sp>
      <p:sp>
        <p:nvSpPr>
          <p:cNvPr id="16" name="Elipse 16"/>
          <p:cNvSpPr/>
          <p:nvPr/>
        </p:nvSpPr>
        <p:spPr>
          <a:xfrm>
            <a:off x="8529055" y="287353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8513815" y="443563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594860"/>
            <a:ext cx="2902703" cy="705562"/>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Población: </a:t>
            </a:r>
            <a:r>
              <a:rPr lang="es-ES" b="1" dirty="0"/>
              <a:t>	7.310.582</a:t>
            </a:r>
          </a:p>
        </p:txBody>
      </p:sp>
    </p:spTree>
    <p:extLst>
      <p:ext uri="{BB962C8B-B14F-4D97-AF65-F5344CB8AC3E}">
        <p14:creationId xmlns:p14="http://schemas.microsoft.com/office/powerpoint/2010/main" val="367234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4" name="Picture 3"/>
          <p:cNvPicPr>
            <a:picLocks noChangeAspect="1"/>
          </p:cNvPicPr>
          <p:nvPr/>
        </p:nvPicPr>
        <p:blipFill>
          <a:blip r:embed="rId3"/>
          <a:stretch>
            <a:fillRect/>
          </a:stretch>
        </p:blipFill>
        <p:spPr>
          <a:xfrm>
            <a:off x="1147061" y="1690741"/>
            <a:ext cx="7973538" cy="5430008"/>
          </a:xfrm>
          <a:prstGeom prst="rect">
            <a:avLst/>
          </a:prstGeom>
        </p:spPr>
      </p:pic>
    </p:spTree>
    <p:extLst>
      <p:ext uri="{BB962C8B-B14F-4D97-AF65-F5344CB8AC3E}">
        <p14:creationId xmlns:p14="http://schemas.microsoft.com/office/powerpoint/2010/main" val="4107887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25399923" y="1453850"/>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5408217" y="253620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5932871" y="1948501"/>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990492" y="1963174"/>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788266" y="1088752"/>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7" name="Elipse 16"/>
          <p:cNvSpPr/>
          <p:nvPr/>
        </p:nvSpPr>
        <p:spPr>
          <a:xfrm>
            <a:off x="-2718579" y="3109507"/>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2728104" y="3604807"/>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674681" y="3760224"/>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45316" y="4974952"/>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a:t>
            </a:r>
            <a:r>
              <a:rPr lang="es-ES" b="1" dirty="0"/>
              <a:t>		7.570.520</a:t>
            </a:r>
          </a:p>
        </p:txBody>
      </p:sp>
    </p:spTree>
    <p:extLst>
      <p:ext uri="{BB962C8B-B14F-4D97-AF65-F5344CB8AC3E}">
        <p14:creationId xmlns:p14="http://schemas.microsoft.com/office/powerpoint/2010/main" val="22001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flipV="1">
            <a:off x="5970814" y="5005614"/>
            <a:ext cx="188686" cy="1255486"/>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57040" y="5831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2.010</a:t>
            </a:r>
            <a:br>
              <a:rPr lang="es-ES" dirty="0"/>
            </a:br>
            <a:r>
              <a:rPr lang="es-ES" b="1" dirty="0">
                <a:solidFill>
                  <a:schemeClr val="bg2">
                    <a:lumMod val="75000"/>
                  </a:schemeClr>
                </a:solidFill>
              </a:rPr>
              <a:t>Tasa de crecimiento del importe facturado: </a:t>
            </a:r>
            <a:r>
              <a:rPr lang="es-ES" dirty="0"/>
              <a:t>	</a:t>
            </a:r>
            <a:r>
              <a:rPr lang="es-ES" b="1" dirty="0"/>
              <a:t>5,5%</a:t>
            </a:r>
            <a:br>
              <a:rPr lang="es-ES" dirty="0"/>
            </a:br>
            <a:r>
              <a:rPr lang="es-ES" b="1" dirty="0">
                <a:solidFill>
                  <a:schemeClr val="bg2">
                    <a:lumMod val="75000"/>
                  </a:schemeClr>
                </a:solidFill>
              </a:rPr>
              <a:t>Importe: </a:t>
            </a:r>
            <a:r>
              <a:rPr lang="es-ES" b="1" dirty="0"/>
              <a:t>					2.111.120.890</a:t>
            </a:r>
          </a:p>
        </p:txBody>
      </p:sp>
      <p:sp>
        <p:nvSpPr>
          <p:cNvPr id="15" name="Elipse 16"/>
          <p:cNvSpPr/>
          <p:nvPr/>
        </p:nvSpPr>
        <p:spPr>
          <a:xfrm>
            <a:off x="5912402" y="49182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5874302" y="47531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a:off x="5384800" y="2921000"/>
            <a:ext cx="508000" cy="17780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31690" y="25291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2.010</a:t>
            </a:r>
            <a:br>
              <a:rPr lang="es-ES" dirty="0"/>
            </a:br>
            <a:r>
              <a:rPr lang="es-ES" b="1" dirty="0">
                <a:solidFill>
                  <a:schemeClr val="bg2">
                    <a:lumMod val="75000"/>
                  </a:schemeClr>
                </a:solidFill>
              </a:rPr>
              <a:t>Energía consumida: </a:t>
            </a:r>
            <a:r>
              <a:rPr lang="es-ES" dirty="0"/>
              <a:t>	</a:t>
            </a:r>
            <a:r>
              <a:rPr lang="es-ES" b="1" dirty="0"/>
              <a:t>6,41%</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6.864</a:t>
            </a:r>
          </a:p>
        </p:txBody>
      </p:sp>
    </p:spTree>
    <p:extLst>
      <p:ext uri="{BB962C8B-B14F-4D97-AF65-F5344CB8AC3E}">
        <p14:creationId xmlns:p14="http://schemas.microsoft.com/office/powerpoint/2010/main" val="339528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5094514" y="2641600"/>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96740" y="1767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5" name="Elipse 16"/>
          <p:cNvSpPr/>
          <p:nvPr/>
        </p:nvSpPr>
        <p:spPr>
          <a:xfrm>
            <a:off x="6366427" y="37879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356902" y="42832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438650"/>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		7.570</a:t>
            </a:r>
          </a:p>
        </p:txBody>
      </p:sp>
    </p:spTree>
    <p:extLst>
      <p:ext uri="{BB962C8B-B14F-4D97-AF65-F5344CB8AC3E}">
        <p14:creationId xmlns:p14="http://schemas.microsoft.com/office/powerpoint/2010/main" val="187895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6809014" y="2670175"/>
            <a:ext cx="77561" cy="1663700"/>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16"/>
          <p:cNvSpPr/>
          <p:nvPr/>
        </p:nvSpPr>
        <p:spPr>
          <a:xfrm>
            <a:off x="6833152" y="4388008"/>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842677" y="45118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638675"/>
            <a:ext cx="457200" cy="1209675"/>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96739" y="1767178"/>
            <a:ext cx="613288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2.012</a:t>
            </a:r>
            <a:br>
              <a:rPr lang="es-ES" dirty="0"/>
            </a:br>
            <a:r>
              <a:rPr lang="es-ES" b="1" dirty="0">
                <a:solidFill>
                  <a:schemeClr val="bg2">
                    <a:lumMod val="75000"/>
                  </a:schemeClr>
                </a:solidFill>
              </a:rPr>
              <a:t>Tasa de crecimiento del importe facturado: </a:t>
            </a:r>
            <a:r>
              <a:rPr lang="es-ES" dirty="0"/>
              <a:t>	</a:t>
            </a:r>
            <a:r>
              <a:rPr lang="es-ES" b="1" dirty="0"/>
              <a:t>9,3%</a:t>
            </a:r>
            <a:br>
              <a:rPr lang="es-ES" dirty="0"/>
            </a:br>
            <a:r>
              <a:rPr lang="es-ES" b="1" dirty="0">
                <a:solidFill>
                  <a:schemeClr val="bg2">
                    <a:lumMod val="75000"/>
                  </a:schemeClr>
                </a:solidFill>
              </a:rPr>
              <a:t>Importe: </a:t>
            </a:r>
            <a:r>
              <a:rPr lang="es-ES" b="1" dirty="0"/>
              <a:t>					2.634.406.808</a:t>
            </a:r>
          </a:p>
        </p:txBody>
      </p:sp>
      <p:sp>
        <p:nvSpPr>
          <p:cNvPr id="21" name="TextBox 20"/>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Energía consumida: </a:t>
            </a:r>
            <a:r>
              <a:rPr lang="es-ES" dirty="0"/>
              <a:t>	</a:t>
            </a:r>
            <a:r>
              <a:rPr lang="es-ES" b="1" dirty="0"/>
              <a:t>8,6%</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8.222</a:t>
            </a:r>
          </a:p>
        </p:txBody>
      </p:sp>
    </p:spTree>
    <p:extLst>
      <p:ext uri="{BB962C8B-B14F-4D97-AF65-F5344CB8AC3E}">
        <p14:creationId xmlns:p14="http://schemas.microsoft.com/office/powerpoint/2010/main" val="1328960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3720" y="618669"/>
            <a:ext cx="9030960" cy="65350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12116119" y="2299364"/>
            <a:ext cx="1840438" cy="428679"/>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194640" y="1635901"/>
            <a:ext cx="336945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	48.651</a:t>
            </a:r>
          </a:p>
        </p:txBody>
      </p:sp>
      <p:sp>
        <p:nvSpPr>
          <p:cNvPr id="13" name="Elipse 16"/>
          <p:cNvSpPr/>
          <p:nvPr/>
        </p:nvSpPr>
        <p:spPr>
          <a:xfrm>
            <a:off x="11941043" y="2720089"/>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3360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133562" y="4248150"/>
            <a:ext cx="914813" cy="1193785"/>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48.651</a:t>
            </a:r>
          </a:p>
        </p:txBody>
      </p:sp>
      <p:sp>
        <p:nvSpPr>
          <p:cNvPr id="16" name="Elipse 16"/>
          <p:cNvSpPr/>
          <p:nvPr/>
        </p:nvSpPr>
        <p:spPr>
          <a:xfrm>
            <a:off x="5035418" y="5491864"/>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4118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384800" y="4298950"/>
            <a:ext cx="704850" cy="9652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20.838</a:t>
            </a:r>
          </a:p>
        </p:txBody>
      </p:sp>
      <p:sp>
        <p:nvSpPr>
          <p:cNvPr id="16" name="Elipse 16"/>
          <p:cNvSpPr/>
          <p:nvPr/>
        </p:nvSpPr>
        <p:spPr>
          <a:xfrm>
            <a:off x="5168768" y="554425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82296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461000" y="4298950"/>
            <a:ext cx="628650" cy="98425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2.009</a:t>
            </a:r>
            <a:br>
              <a:rPr lang="es-ES" dirty="0"/>
            </a:br>
            <a:r>
              <a:rPr lang="es-ES" b="1" dirty="0">
                <a:solidFill>
                  <a:schemeClr val="bg2">
                    <a:lumMod val="75000"/>
                  </a:schemeClr>
                </a:solidFill>
              </a:rPr>
              <a:t>Exportación: </a:t>
            </a:r>
            <a:r>
              <a:rPr lang="es-ES" b="1" dirty="0"/>
              <a:t>119.915</a:t>
            </a:r>
          </a:p>
        </p:txBody>
      </p:sp>
      <p:sp>
        <p:nvSpPr>
          <p:cNvPr id="16" name="Elipse 16"/>
          <p:cNvSpPr/>
          <p:nvPr/>
        </p:nvSpPr>
        <p:spPr>
          <a:xfrm>
            <a:off x="5346568" y="53474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2599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746750" y="4298950"/>
            <a:ext cx="342900" cy="11430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
        <p:nvSpPr>
          <p:cNvPr id="16" name="Elipse 16"/>
          <p:cNvSpPr/>
          <p:nvPr/>
        </p:nvSpPr>
        <p:spPr>
          <a:xfrm>
            <a:off x="5664068" y="54871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634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3" name="Picture 2"/>
          <p:cNvPicPr>
            <a:picLocks noChangeAspect="1"/>
          </p:cNvPicPr>
          <p:nvPr/>
        </p:nvPicPr>
        <p:blipFill>
          <a:blip r:embed="rId3"/>
          <a:stretch>
            <a:fillRect/>
          </a:stretch>
        </p:blipFill>
        <p:spPr>
          <a:xfrm>
            <a:off x="1381841" y="1457960"/>
            <a:ext cx="7697052" cy="5957232"/>
          </a:xfrm>
          <a:prstGeom prst="rect">
            <a:avLst/>
          </a:prstGeom>
        </p:spPr>
      </p:pic>
    </p:spTree>
    <p:extLst>
      <p:ext uri="{BB962C8B-B14F-4D97-AF65-F5344CB8AC3E}">
        <p14:creationId xmlns:p14="http://schemas.microsoft.com/office/powerpoint/2010/main" val="1137441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cxnSp>
        <p:nvCxnSpPr>
          <p:cNvPr id="13" name="Straight Arrow Connector 12"/>
          <p:cNvCxnSpPr/>
          <p:nvPr/>
        </p:nvCxnSpPr>
        <p:spPr>
          <a:xfrm flipH="1">
            <a:off x="10952529" y="31149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ipse 16"/>
          <p:cNvSpPr/>
          <p:nvPr/>
        </p:nvSpPr>
        <p:spPr>
          <a:xfrm>
            <a:off x="10885722" y="4271320"/>
            <a:ext cx="106680" cy="10145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TextBox 14"/>
          <p:cNvSpPr txBox="1"/>
          <p:nvPr/>
        </p:nvSpPr>
        <p:spPr>
          <a:xfrm>
            <a:off x="11032342" y="22814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789979" y="48675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46984" y="6023920"/>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764549" y="4231420"/>
            <a:ext cx="273487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2.004</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732</a:t>
            </a:r>
          </a:p>
        </p:txBody>
      </p:sp>
    </p:spTree>
    <p:extLst>
      <p:ext uri="{BB962C8B-B14F-4D97-AF65-F5344CB8AC3E}">
        <p14:creationId xmlns:p14="http://schemas.microsoft.com/office/powerpoint/2010/main" val="197431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86463" y="5434013"/>
            <a:ext cx="804862" cy="852487"/>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94609" y="63906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15461" y="4794551"/>
            <a:ext cx="280407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2.005</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417</a:t>
            </a:r>
          </a:p>
        </p:txBody>
      </p:sp>
    </p:spTree>
    <p:extLst>
      <p:ext uri="{BB962C8B-B14F-4D97-AF65-F5344CB8AC3E}">
        <p14:creationId xmlns:p14="http://schemas.microsoft.com/office/powerpoint/2010/main" val="11214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10263" y="4775200"/>
            <a:ext cx="592137" cy="12369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840329" y="60477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455024" y="4157826"/>
            <a:ext cx="287950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2.006</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725</a:t>
            </a:r>
          </a:p>
        </p:txBody>
      </p:sp>
    </p:spTree>
    <p:extLst>
      <p:ext uri="{BB962C8B-B14F-4D97-AF65-F5344CB8AC3E}">
        <p14:creationId xmlns:p14="http://schemas.microsoft.com/office/powerpoint/2010/main" val="385322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74080" y="4775200"/>
            <a:ext cx="528321" cy="15417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931769" y="6671145"/>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74946" y="4172816"/>
            <a:ext cx="274459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187</a:t>
            </a:r>
          </a:p>
        </p:txBody>
      </p:sp>
    </p:spTree>
    <p:extLst>
      <p:ext uri="{BB962C8B-B14F-4D97-AF65-F5344CB8AC3E}">
        <p14:creationId xmlns:p14="http://schemas.microsoft.com/office/powerpoint/2010/main" val="29660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5"/>
          <p:cNvCxnSpPr/>
          <p:nvPr/>
        </p:nvCxnSpPr>
        <p:spPr>
          <a:xfrm flipH="1">
            <a:off x="10568165" y="1487730"/>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20"/>
          <p:cNvSpPr/>
          <p:nvPr/>
        </p:nvSpPr>
        <p:spPr>
          <a:xfrm>
            <a:off x="10479127" y="276485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696361" y="710261"/>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sp>
        <p:nvSpPr>
          <p:cNvPr id="20" name="TextBox 19"/>
          <p:cNvSpPr txBox="1"/>
          <p:nvPr/>
        </p:nvSpPr>
        <p:spPr>
          <a:xfrm>
            <a:off x="11916073" y="-237744"/>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cxnSp>
        <p:nvCxnSpPr>
          <p:cNvPr id="21" name="Straight Arrow Connector 20"/>
          <p:cNvCxnSpPr/>
          <p:nvPr/>
        </p:nvCxnSpPr>
        <p:spPr>
          <a:xfrm flipH="1">
            <a:off x="10789478" y="1883664"/>
            <a:ext cx="1335466" cy="215183"/>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Elipse 16"/>
          <p:cNvSpPr/>
          <p:nvPr/>
        </p:nvSpPr>
        <p:spPr>
          <a:xfrm>
            <a:off x="10683674" y="203917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H="1" flipV="1">
            <a:off x="4928223" y="4200069"/>
            <a:ext cx="481977" cy="93390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4828135" y="4081591"/>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3533166" y="12937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cxnSp>
        <p:nvCxnSpPr>
          <p:cNvPr id="24" name="Straight Arrow Connector 23"/>
          <p:cNvCxnSpPr/>
          <p:nvPr/>
        </p:nvCxnSpPr>
        <p:spPr>
          <a:xfrm flipH="1">
            <a:off x="4955605" y="1040007"/>
            <a:ext cx="15497" cy="138802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4904666" y="244150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15350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V="1">
            <a:off x="5600700" y="25598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5581086" y="219849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1812316" y="96122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3,8%</a:t>
            </a:r>
            <a:br>
              <a:rPr lang="es-ES" dirty="0"/>
            </a:br>
            <a:r>
              <a:rPr lang="es-ES" b="1" dirty="0">
                <a:solidFill>
                  <a:schemeClr val="bg2">
                    <a:lumMod val="75000"/>
                  </a:schemeClr>
                </a:solidFill>
              </a:rPr>
              <a:t>Clientes: </a:t>
            </a:r>
            <a:r>
              <a:rPr lang="es-ES" b="1" dirty="0"/>
              <a:t>		1.300.613</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cxnSp>
        <p:nvCxnSpPr>
          <p:cNvPr id="24" name="Straight Arrow Connector 23"/>
          <p:cNvCxnSpPr/>
          <p:nvPr/>
        </p:nvCxnSpPr>
        <p:spPr>
          <a:xfrm>
            <a:off x="4857750" y="1047750"/>
            <a:ext cx="764606" cy="34027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5571416" y="140149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7142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26" name="Picture 2" descr="Resultado de imagen para data discovery business intelligence relation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005013"/>
            <a:ext cx="60769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4192853" y="4841240"/>
            <a:ext cx="1231900" cy="876300"/>
          </a:xfrm>
          <a:prstGeom prst="rect">
            <a:avLst/>
          </a:prstGeom>
        </p:spPr>
      </p:pic>
      <p:pic>
        <p:nvPicPr>
          <p:cNvPr id="14" name="Picture 13"/>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3884878" y="4634073"/>
            <a:ext cx="1847850" cy="131445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08084753"/>
              </p:ext>
            </p:extLst>
          </p:nvPr>
        </p:nvGraphicFramePr>
        <p:xfrm>
          <a:off x="1871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1.553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48,5%</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6161208"/>
              </p:ext>
            </p:extLst>
          </p:nvPr>
        </p:nvGraphicFramePr>
        <p:xfrm>
          <a:off x="23016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957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71579111"/>
              </p:ext>
            </p:extLst>
          </p:nvPr>
        </p:nvGraphicFramePr>
        <p:xfrm>
          <a:off x="43971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539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942927865"/>
              </p:ext>
            </p:extLst>
          </p:nvPr>
        </p:nvGraphicFramePr>
        <p:xfrm>
          <a:off x="65117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155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a:t>
                      </a:r>
                    </a:p>
                  </a:txBody>
                  <a:tcPr>
                    <a:solidFill>
                      <a:schemeClr val="bg1"/>
                    </a:solidFill>
                  </a:tcPr>
                </a:tc>
                <a:extLst>
                  <a:ext uri="{0D108BD9-81ED-4DB2-BD59-A6C34878D82A}">
                    <a16:rowId xmlns:a16="http://schemas.microsoft.com/office/drawing/2014/main" val="4219014364"/>
                  </a:ext>
                </a:extLst>
              </a:tr>
            </a:tbl>
          </a:graphicData>
        </a:graphic>
      </p:graphicFrame>
      <p:sp>
        <p:nvSpPr>
          <p:cNvPr id="17" name="TextBox 16"/>
          <p:cNvSpPr txBox="1"/>
          <p:nvPr/>
        </p:nvSpPr>
        <p:spPr>
          <a:xfrm>
            <a:off x="201512" y="1401923"/>
            <a:ext cx="8400047" cy="400110"/>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000" b="1" dirty="0">
                <a:solidFill>
                  <a:schemeClr val="bg1"/>
                </a:solidFill>
              </a:rPr>
              <a:t>2.014</a:t>
            </a:r>
          </a:p>
        </p:txBody>
      </p:sp>
    </p:spTree>
    <p:extLst>
      <p:ext uri="{BB962C8B-B14F-4D97-AF65-F5344CB8AC3E}">
        <p14:creationId xmlns:p14="http://schemas.microsoft.com/office/powerpoint/2010/main" val="282960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13"/>
                                        </p:tgtEl>
                                      </p:cBhvr>
                                      <p:by x="150000" y="150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1000" fill="hold"/>
                                        <p:tgtEl>
                                          <p:spTgt spid="14"/>
                                        </p:tgtEl>
                                      </p:cBhvr>
                                      <p:by x="150000" y="150000"/>
                                    </p:animScale>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073180" y="1843168"/>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cxnSp>
        <p:nvCxnSpPr>
          <p:cNvPr id="9" name="Straight Arrow Connector 15"/>
          <p:cNvCxnSpPr/>
          <p:nvPr/>
        </p:nvCxnSpPr>
        <p:spPr>
          <a:xfrm flipH="1">
            <a:off x="10406204" y="2632483"/>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406204" y="450216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073180" y="5508183"/>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dirty="0" err="1"/>
              <a:t>GWh</a:t>
            </a:r>
            <a:r>
              <a:rPr lang="es-ES" b="1" dirty="0">
                <a:solidFill>
                  <a:schemeClr val="bg2">
                    <a:lumMod val="75000"/>
                  </a:schemeClr>
                </a:solidFill>
              </a:rPr>
              <a:t>: </a:t>
            </a:r>
            <a:r>
              <a:rPr lang="es-ES" b="1" dirty="0"/>
              <a:t>			8.165</a:t>
            </a:r>
          </a:p>
        </p:txBody>
      </p:sp>
      <p:sp>
        <p:nvSpPr>
          <p:cNvPr id="20" name="Elipse 15"/>
          <p:cNvSpPr/>
          <p:nvPr/>
        </p:nvSpPr>
        <p:spPr>
          <a:xfrm>
            <a:off x="10406204" y="3966540"/>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0344477" y="4353918"/>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105165" y="2343628"/>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05165" y="407695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
        <p:nvSpPr>
          <p:cNvPr id="20" name="Elipse 15"/>
          <p:cNvSpPr/>
          <p:nvPr/>
        </p:nvSpPr>
        <p:spPr>
          <a:xfrm>
            <a:off x="6001267" y="360589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001267" y="397549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spTree>
    <p:extLst>
      <p:ext uri="{BB962C8B-B14F-4D97-AF65-F5344CB8AC3E}">
        <p14:creationId xmlns:p14="http://schemas.microsoft.com/office/powerpoint/2010/main" val="174587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857337" y="2343628"/>
            <a:ext cx="914804" cy="1174288"/>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910677" y="4013493"/>
            <a:ext cx="861464" cy="1319510"/>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9.656</a:t>
            </a:r>
          </a:p>
        </p:txBody>
      </p:sp>
      <p:sp>
        <p:nvSpPr>
          <p:cNvPr id="20" name="Elipse 15"/>
          <p:cNvSpPr/>
          <p:nvPr/>
        </p:nvSpPr>
        <p:spPr>
          <a:xfrm>
            <a:off x="6803997" y="3541986"/>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831973" y="388796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Clientes: </a:t>
            </a:r>
            <a:r>
              <a:rPr lang="es-ES" b="1" dirty="0"/>
              <a:t>			1.397.073</a:t>
            </a:r>
          </a:p>
        </p:txBody>
      </p:sp>
    </p:spTree>
    <p:extLst>
      <p:ext uri="{BB962C8B-B14F-4D97-AF65-F5344CB8AC3E}">
        <p14:creationId xmlns:p14="http://schemas.microsoft.com/office/powerpoint/2010/main" val="424862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7340600" y="2343628"/>
            <a:ext cx="431542" cy="1082857"/>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340600" y="3994150"/>
            <a:ext cx="431542" cy="1338854"/>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10.355</a:t>
            </a:r>
          </a:p>
        </p:txBody>
      </p:sp>
      <p:sp>
        <p:nvSpPr>
          <p:cNvPr id="20" name="Elipse 15"/>
          <p:cNvSpPr/>
          <p:nvPr/>
        </p:nvSpPr>
        <p:spPr>
          <a:xfrm>
            <a:off x="7252244" y="3491098"/>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7252244" y="3828081"/>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Clientes: </a:t>
            </a:r>
            <a:r>
              <a:rPr lang="es-ES" b="1" dirty="0"/>
              <a:t>			1.445.868</a:t>
            </a:r>
          </a:p>
        </p:txBody>
      </p:sp>
    </p:spTree>
    <p:extLst>
      <p:ext uri="{BB962C8B-B14F-4D97-AF65-F5344CB8AC3E}">
        <p14:creationId xmlns:p14="http://schemas.microsoft.com/office/powerpoint/2010/main" val="254643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a:off x="7772142" y="2343628"/>
            <a:ext cx="1148854" cy="975643"/>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V="1">
            <a:off x="7772142" y="3665779"/>
            <a:ext cx="1095514" cy="1667225"/>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14.579</a:t>
            </a:r>
          </a:p>
        </p:txBody>
      </p:sp>
      <p:sp>
        <p:nvSpPr>
          <p:cNvPr id="20" name="Elipse 15"/>
          <p:cNvSpPr/>
          <p:nvPr/>
        </p:nvSpPr>
        <p:spPr>
          <a:xfrm>
            <a:off x="8867656" y="3331853"/>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8867656" y="3564323"/>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Clientes: </a:t>
            </a:r>
            <a:r>
              <a:rPr lang="es-ES" b="1" dirty="0"/>
              <a:t>			1.669.120</a:t>
            </a:r>
          </a:p>
        </p:txBody>
      </p:sp>
    </p:spTree>
    <p:extLst>
      <p:ext uri="{BB962C8B-B14F-4D97-AF65-F5344CB8AC3E}">
        <p14:creationId xmlns:p14="http://schemas.microsoft.com/office/powerpoint/2010/main" val="230689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cxnSp>
        <p:nvCxnSpPr>
          <p:cNvPr id="12" name="Straight Arrow Connector 15"/>
          <p:cNvCxnSpPr/>
          <p:nvPr/>
        </p:nvCxnSpPr>
        <p:spPr>
          <a:xfrm>
            <a:off x="12710389" y="1195656"/>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409093" y="914096"/>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4"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6" name="Straight Arrow Connector 15"/>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18" name="TextBox 17"/>
          <p:cNvSpPr txBox="1"/>
          <p:nvPr/>
        </p:nvSpPr>
        <p:spPr>
          <a:xfrm>
            <a:off x="12861561" y="4946754"/>
            <a:ext cx="2365650" cy="58477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3200" b="1" dirty="0">
                <a:solidFill>
                  <a:schemeClr val="bg1"/>
                </a:solidFill>
              </a:rPr>
              <a:t>2.014</a:t>
            </a:r>
          </a:p>
        </p:txBody>
      </p:sp>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3161654" y="4463512"/>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0358" y="4181952"/>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1" name="Straight Arrow Connector 20"/>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3" name="TextBox 22"/>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2"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7"/>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2" name="TextBox 2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338753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5315919" y="3766088"/>
            <a:ext cx="960895" cy="1689316"/>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2583" y="3004080"/>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cxnSp>
        <p:nvCxnSpPr>
          <p:cNvPr id="27"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9"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sp>
        <p:nvSpPr>
          <p:cNvPr id="32" name="TextBox 3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6900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p:nvGrpSpPr>
        <p:grpSpPr>
          <a:xfrm>
            <a:off x="2600358" y="1755648"/>
            <a:ext cx="5566536" cy="5465839"/>
            <a:chOff x="2015555" y="1064734"/>
            <a:chExt cx="7098853" cy="6540801"/>
          </a:xfrm>
        </p:grpSpPr>
        <p:pic>
          <p:nvPicPr>
            <p:cNvPr id="1040" name="Picture 16" descr="Resultado de imagen para data warehous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680" y="3124200"/>
              <a:ext cx="2534603" cy="25346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twit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555" y="3241212"/>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para facebo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7865" y="1064734"/>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para orac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9858" y="3241212"/>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n para exce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6352" y="5490985"/>
              <a:ext cx="2114550" cy="21145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 Placeholder 18"/>
          <p:cNvSpPr>
            <a:spLocks noGrp="1"/>
          </p:cNvSpPr>
          <p:nvPr>
            <p:ph type="body" sz="quarter" idx="14"/>
          </p:nvPr>
        </p:nvSpPr>
        <p:spPr>
          <a:xfrm>
            <a:off x="1182823" y="421459"/>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177652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338650" y="-46166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1.855.241</a:t>
            </a:r>
          </a:p>
        </p:txBody>
      </p:sp>
      <p:cxnSp>
        <p:nvCxnSpPr>
          <p:cNvPr id="11" name="Straight Arrow Connector 15"/>
          <p:cNvCxnSpPr/>
          <p:nvPr/>
        </p:nvCxnSpPr>
        <p:spPr>
          <a:xfrm flipH="1">
            <a:off x="10671675" y="327650"/>
            <a:ext cx="1666976" cy="1256049"/>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671675" y="21973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338651" y="32033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8.027</a:t>
            </a:r>
          </a:p>
        </p:txBody>
      </p:sp>
      <p:sp>
        <p:nvSpPr>
          <p:cNvPr id="14" name="Elipse 15"/>
          <p:cNvSpPr/>
          <p:nvPr/>
        </p:nvSpPr>
        <p:spPr>
          <a:xfrm>
            <a:off x="10557375" y="15982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10609948" y="20490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5118100" y="1244600"/>
            <a:ext cx="800100" cy="6223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63175" y="37594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946</a:t>
            </a:r>
          </a:p>
        </p:txBody>
      </p:sp>
      <p:sp>
        <p:nvSpPr>
          <p:cNvPr id="14" name="Elipse 15"/>
          <p:cNvSpPr/>
          <p:nvPr/>
        </p:nvSpPr>
        <p:spPr>
          <a:xfrm>
            <a:off x="5985375" y="18903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063348" y="36365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54750" y="4908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737.092</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26347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247900" cy="5588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896100" y="3454400"/>
            <a:ext cx="934051" cy="1561080"/>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1.127</a:t>
            </a:r>
          </a:p>
        </p:txBody>
      </p:sp>
      <p:sp>
        <p:nvSpPr>
          <p:cNvPr id="14" name="Elipse 15"/>
          <p:cNvSpPr/>
          <p:nvPr/>
        </p:nvSpPr>
        <p:spPr>
          <a:xfrm>
            <a:off x="6785475" y="17506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799948" y="33063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Población: </a:t>
            </a:r>
            <a:r>
              <a:rPr lang="es-ES" b="1" dirty="0"/>
              <a:t>		761.398</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27355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1.216</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Población: </a:t>
            </a:r>
            <a:r>
              <a:rPr lang="es-ES" b="1" dirty="0"/>
              <a:t>		775.094</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04542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1.710</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Población: </a:t>
            </a:r>
            <a:r>
              <a:rPr lang="es-ES" b="1" dirty="0"/>
              <a:t>		826.959</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38736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9660"/>
            <a:ext cx="10058400" cy="4775200"/>
          </a:xfrm>
          <a:prstGeom prst="rect">
            <a:avLst/>
          </a:prstGeom>
        </p:spPr>
      </p:pic>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Funciones de BI</a:t>
            </a:r>
          </a:p>
        </p:txBody>
      </p:sp>
    </p:spTree>
    <p:extLst>
      <p:ext uri="{BB962C8B-B14F-4D97-AF65-F5344CB8AC3E}">
        <p14:creationId xmlns:p14="http://schemas.microsoft.com/office/powerpoint/2010/main" val="2699400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Componentes de BI</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155" y="2232212"/>
            <a:ext cx="8829739" cy="4871066"/>
          </a:xfrm>
          <a:prstGeom prst="rect">
            <a:avLst/>
          </a:prstGeom>
        </p:spPr>
      </p:pic>
      <p:sp>
        <p:nvSpPr>
          <p:cNvPr id="2" name="TextBox 1"/>
          <p:cNvSpPr txBox="1"/>
          <p:nvPr/>
        </p:nvSpPr>
        <p:spPr>
          <a:xfrm>
            <a:off x="768594" y="1457960"/>
            <a:ext cx="2320045" cy="830997"/>
          </a:xfrm>
          <a:prstGeom prst="rect">
            <a:avLst/>
          </a:prstGeom>
          <a:noFill/>
        </p:spPr>
        <p:txBody>
          <a:bodyPr wrap="square" rtlCol="0">
            <a:spAutoFit/>
          </a:bodyPr>
          <a:lstStyle/>
          <a:p>
            <a:pPr algn="ctr"/>
            <a:r>
              <a:rPr lang="es-ES" sz="2400" b="1" dirty="0"/>
              <a:t>Nivel Operativo Transaccional</a:t>
            </a:r>
          </a:p>
        </p:txBody>
      </p:sp>
      <p:sp>
        <p:nvSpPr>
          <p:cNvPr id="6" name="TextBox 5"/>
          <p:cNvSpPr txBox="1"/>
          <p:nvPr/>
        </p:nvSpPr>
        <p:spPr>
          <a:xfrm>
            <a:off x="3088639" y="1457960"/>
            <a:ext cx="2320045" cy="461665"/>
          </a:xfrm>
          <a:prstGeom prst="rect">
            <a:avLst/>
          </a:prstGeom>
          <a:noFill/>
        </p:spPr>
        <p:txBody>
          <a:bodyPr wrap="square" rtlCol="0">
            <a:spAutoFit/>
          </a:bodyPr>
          <a:lstStyle/>
          <a:p>
            <a:pPr algn="ctr"/>
            <a:r>
              <a:rPr lang="es-ES" sz="2400" b="1" dirty="0"/>
              <a:t>Data </a:t>
            </a:r>
            <a:r>
              <a:rPr lang="es-ES" sz="2400" b="1" dirty="0" err="1"/>
              <a:t>Warehouse</a:t>
            </a:r>
            <a:endParaRPr lang="es-ES" sz="2400" b="1" dirty="0"/>
          </a:p>
        </p:txBody>
      </p:sp>
      <p:sp>
        <p:nvSpPr>
          <p:cNvPr id="7" name="TextBox 6"/>
          <p:cNvSpPr txBox="1"/>
          <p:nvPr/>
        </p:nvSpPr>
        <p:spPr>
          <a:xfrm>
            <a:off x="5408684" y="1457960"/>
            <a:ext cx="2320045" cy="830997"/>
          </a:xfrm>
          <a:prstGeom prst="rect">
            <a:avLst/>
          </a:prstGeom>
          <a:noFill/>
        </p:spPr>
        <p:txBody>
          <a:bodyPr wrap="square" rtlCol="0">
            <a:spAutoFit/>
          </a:bodyPr>
          <a:lstStyle/>
          <a:p>
            <a:pPr algn="ctr"/>
            <a:r>
              <a:rPr lang="es-ES" sz="2400" b="1" dirty="0"/>
              <a:t>Capa Análisis Explotación</a:t>
            </a:r>
          </a:p>
        </p:txBody>
      </p:sp>
      <p:sp>
        <p:nvSpPr>
          <p:cNvPr id="8" name="TextBox 7"/>
          <p:cNvSpPr txBox="1"/>
          <p:nvPr/>
        </p:nvSpPr>
        <p:spPr>
          <a:xfrm>
            <a:off x="7728729" y="1457960"/>
            <a:ext cx="2320045" cy="461665"/>
          </a:xfrm>
          <a:prstGeom prst="rect">
            <a:avLst/>
          </a:prstGeom>
          <a:noFill/>
        </p:spPr>
        <p:txBody>
          <a:bodyPr wrap="square" rtlCol="0">
            <a:spAutoFit/>
          </a:bodyPr>
          <a:lstStyle/>
          <a:p>
            <a:pPr algn="ctr"/>
            <a:r>
              <a:rPr lang="es-ES" sz="2400" b="1" dirty="0"/>
              <a:t>Usuario Finales</a:t>
            </a:r>
          </a:p>
        </p:txBody>
      </p:sp>
    </p:spTree>
    <p:extLst>
      <p:ext uri="{BB962C8B-B14F-4D97-AF65-F5344CB8AC3E}">
        <p14:creationId xmlns:p14="http://schemas.microsoft.com/office/powerpoint/2010/main" val="256109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10000</Words>
  <Application>Microsoft Office PowerPoint</Application>
  <PresentationFormat>Custom</PresentationFormat>
  <Paragraphs>568</Paragraphs>
  <Slides>64</Slides>
  <Notes>60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64</vt:i4>
      </vt:variant>
    </vt:vector>
  </HeadingPairs>
  <TitlesOfParts>
    <vt:vector size="79" baseType="lpstr">
      <vt:lpstr>MS PGothic</vt:lpstr>
      <vt:lpstr>MS PGothic</vt:lpstr>
      <vt:lpstr>Adobe Fangsong Std R</vt:lpstr>
      <vt:lpstr>Arial</vt:lpstr>
      <vt:lpstr>Arial Black</vt:lpstr>
      <vt:lpstr>Calibri</vt:lpstr>
      <vt:lpstr>Calibri Light</vt:lpstr>
      <vt:lpstr>Century Gothic</vt:lpstr>
      <vt:lpstr>Garamond</vt:lpstr>
      <vt:lpstr>Georgia</vt:lpstr>
      <vt:lpstr>Gill Sans MT</vt:lpstr>
      <vt:lpstr>Lucida Grande</vt:lpstr>
      <vt:lpstr>ヒラギノ角ゴ Pro W3</vt:lpstr>
      <vt:lpstr>Red Brochure 11 x 8.5</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2017-01-14T14:22:32Z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